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90"/>
  </p:notesMasterIdLst>
  <p:sldIdLst>
    <p:sldId id="267" r:id="rId2"/>
    <p:sldId id="266" r:id="rId3"/>
    <p:sldId id="265" r:id="rId4"/>
    <p:sldId id="271" r:id="rId5"/>
    <p:sldId id="285" r:id="rId6"/>
    <p:sldId id="286" r:id="rId7"/>
    <p:sldId id="282" r:id="rId8"/>
    <p:sldId id="283" r:id="rId9"/>
    <p:sldId id="284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51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46" r:id="rId54"/>
    <p:sldId id="347" r:id="rId55"/>
    <p:sldId id="348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40" r:id="rId66"/>
    <p:sldId id="339" r:id="rId67"/>
    <p:sldId id="341" r:id="rId68"/>
    <p:sldId id="342" r:id="rId69"/>
    <p:sldId id="343" r:id="rId70"/>
    <p:sldId id="345" r:id="rId71"/>
    <p:sldId id="344" r:id="rId72"/>
    <p:sldId id="349" r:id="rId73"/>
    <p:sldId id="350" r:id="rId74"/>
    <p:sldId id="352" r:id="rId75"/>
    <p:sldId id="353" r:id="rId76"/>
    <p:sldId id="364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5" r:id="rId88"/>
    <p:sldId id="366" r:id="rId89"/>
  </p:sldIdLst>
  <p:sldSz cx="12192000" cy="6858000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alibri Light" panose="020F0302020204030204" pitchFamily="34" charset="0"/>
      <p:regular r:id="rId95"/>
      <p:italic r:id="rId96"/>
    </p:embeddedFont>
    <p:embeddedFont>
      <p:font typeface="Cambria Math" panose="02040503050406030204" pitchFamily="18" charset="0"/>
      <p:regular r:id="rId97"/>
    </p:embeddedFont>
    <p:embeddedFont>
      <p:font typeface="Comic Sans MS" panose="030F0702030302020204" pitchFamily="66" charset="0"/>
      <p:regular r:id="rId98"/>
      <p:bold r:id="rId99"/>
      <p:italic r:id="rId100"/>
      <p:boldItalic r:id="rId101"/>
    </p:embeddedFont>
    <p:embeddedFont>
      <p:font typeface="Constantia" panose="02030602050306030303" pitchFamily="18" charset="0"/>
      <p:regular r:id="rId102"/>
      <p:bold r:id="rId103"/>
      <p:italic r:id="rId104"/>
      <p:boldItalic r:id="rId105"/>
    </p:embeddedFont>
    <p:embeddedFont>
      <p:font typeface="Droid Sans Mono" panose="020B0609030804020204" pitchFamily="49" charset="0"/>
      <p:regular r:id="rId106"/>
    </p:embeddedFont>
    <p:embeddedFont>
      <p:font typeface="나눔스퀘어_ac" panose="020B0600000101010101" pitchFamily="50" charset="-127"/>
      <p:regular r:id="rId107"/>
    </p:embeddedFont>
    <p:embeddedFont>
      <p:font typeface="맑은 고딕" panose="020B0503020000020004" pitchFamily="50" charset="-127"/>
      <p:regular r:id="rId108"/>
      <p:bold r:id="rId109"/>
    </p:embeddedFont>
    <p:embeddedFont>
      <p:font typeface="배달의민족 도현" panose="020B0600000101010101" pitchFamily="50" charset="-127"/>
      <p:regular r:id="rId1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5050"/>
    <a:srgbClr val="E9E4E3"/>
    <a:srgbClr val="000000"/>
    <a:srgbClr val="F92672"/>
    <a:srgbClr val="DED6D4"/>
    <a:srgbClr val="EDE8E7"/>
    <a:srgbClr val="CEC3C0"/>
    <a:srgbClr val="331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94660"/>
  </p:normalViewPr>
  <p:slideViewPr>
    <p:cSldViewPr snapToGrid="0">
      <p:cViewPr>
        <p:scale>
          <a:sx n="125" d="100"/>
          <a:sy n="125" d="100"/>
        </p:scale>
        <p:origin x="472" y="5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1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6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CB615460-7495-4909-B5B7-BF5CB13D8E90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28" name="Picture 4" descr="가톨릭대학교 로고 PNG JPG PSD 다운로드">
            <a:extLst>
              <a:ext uri="{FF2B5EF4-FFF2-40B4-BE49-F238E27FC236}">
                <a16:creationId xmlns:a16="http://schemas.microsoft.com/office/drawing/2014/main" id="{99D85A08-0AC4-4234-B221-10298E80D1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이미지 분류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이미지 분류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49BCCF46-8231-4F4A-8ED7-05FD9D74F0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6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웹캠을 사용한 포즈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웹캠을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활용한 포즈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C5089F67-ECB0-4B28-A7FB-A6FB91740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2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육각형 13">
            <a:extLst>
              <a:ext uri="{FF2B5EF4-FFF2-40B4-BE49-F238E27FC236}">
                <a16:creationId xmlns:a16="http://schemas.microsoft.com/office/drawing/2014/main" id="{0F4E7AEE-48E8-4D32-BA1F-8DC9E2BD68A1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E9E4E3"/>
          </a:solidFill>
          <a:ln w="180975" cap="rnd">
            <a:solidFill>
              <a:srgbClr val="E9E4E3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pic>
        <p:nvPicPr>
          <p:cNvPr id="18" name="Picture 4" descr="가톨릭대학교 로고 PNG JPG PSD 다운로드">
            <a:extLst>
              <a:ext uri="{FF2B5EF4-FFF2-40B4-BE49-F238E27FC236}">
                <a16:creationId xmlns:a16="http://schemas.microsoft.com/office/drawing/2014/main" id="{53C10793-D698-4296-96FB-8716B7F49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강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9693" y="150895"/>
            <a:ext cx="607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B348BE86-7058-4F2D-B7DC-89A5994CF2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70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공지능의 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정의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ACC7D47D-8C90-487A-9EBC-4659E8F048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0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인공지능의 역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역사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06A36321-0DB5-462B-9416-899B655FB1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인공지능의 작동 원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작동 원리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191F844E-7A44-4876-9BAE-1411EE5D08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90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실습 도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실습 도구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2D3674EF-55C1-47F4-8AF5-2D1A2FBCC7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9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18.jpeg"/><Relationship Id="rId4" Type="http://schemas.openxmlformats.org/officeDocument/2006/relationships/image" Target="../media/image21.jpeg"/><Relationship Id="rId9" Type="http://schemas.openxmlformats.org/officeDocument/2006/relationships/image" Target="../media/image2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gif"/><Relationship Id="rId3" Type="http://schemas.openxmlformats.org/officeDocument/2006/relationships/image" Target="../media/image102.gif"/><Relationship Id="rId7" Type="http://schemas.openxmlformats.org/officeDocument/2006/relationships/image" Target="../media/image106.gi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5.gif"/><Relationship Id="rId5" Type="http://schemas.openxmlformats.org/officeDocument/2006/relationships/image" Target="../media/image104.gif"/><Relationship Id="rId4" Type="http://schemas.openxmlformats.org/officeDocument/2006/relationships/image" Target="../media/image103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8810105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혁신가를 위한 최신 인공지능 체험 캠프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 소개 및 기초 개념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01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79DEA8-C787-42C9-B7E0-760950B8F419}"/>
              </a:ext>
            </a:extLst>
          </p:cNvPr>
          <p:cNvSpPr/>
          <p:nvPr/>
        </p:nvSpPr>
        <p:spPr>
          <a:xfrm>
            <a:off x="4531019" y="2542864"/>
            <a:ext cx="3385935" cy="3385935"/>
          </a:xfrm>
          <a:prstGeom prst="ellipse">
            <a:avLst/>
          </a:prstGeom>
          <a:solidFill>
            <a:srgbClr val="003366">
              <a:lumMod val="20000"/>
              <a:lumOff val="80000"/>
            </a:srgbClr>
          </a:solidFill>
          <a:ln w="22225" cap="flat" cmpd="sng" algn="ctr">
            <a:solidFill>
              <a:srgbClr val="003366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9D5A95-494D-41BC-B5FE-20C014E1D47E}"/>
              </a:ext>
            </a:extLst>
          </p:cNvPr>
          <p:cNvSpPr/>
          <p:nvPr/>
        </p:nvSpPr>
        <p:spPr>
          <a:xfrm>
            <a:off x="5059244" y="2772505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Field of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Artificial Intelligence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2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사람의 지적 행동을 따라 할 수 있는 능력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인공적으로 구현한 컴퓨터 프로그램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이를 포함한 컴퓨터 시스템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학습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추론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계획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자연어처리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지각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개체 조작 능력 문제 등을 다룸</a:t>
            </a:r>
          </a:p>
        </p:txBody>
      </p:sp>
      <p:pic>
        <p:nvPicPr>
          <p:cNvPr id="13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F8252B20-BE64-406C-B427-2304D27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2" y="3581834"/>
            <a:ext cx="4971036" cy="25672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F6E233A-B09F-4CD7-9795-C5372F319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3" t="17584"/>
          <a:stretch/>
        </p:blipFill>
        <p:spPr bwMode="auto">
          <a:xfrm>
            <a:off x="2343030" y="3454234"/>
            <a:ext cx="2154004" cy="24848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994F1427-A486-4D8F-AF33-18DAF5094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86" y="3803048"/>
            <a:ext cx="3215919" cy="1807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709A55C9-7ECC-4DD9-83A4-8FCB47602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13" y="3400546"/>
            <a:ext cx="1675206" cy="25463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60A33A-6FD7-4474-8032-9C1BD6894A86}"/>
              </a:ext>
            </a:extLst>
          </p:cNvPr>
          <p:cNvSpPr txBox="1"/>
          <p:nvPr/>
        </p:nvSpPr>
        <p:spPr>
          <a:xfrm>
            <a:off x="1766129" y="1864251"/>
            <a:ext cx="3307805" cy="1252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약인공지능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(Weak Artificial</a:t>
            </a: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Intelligence)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00786-31A3-4B4C-B824-0DEC73EB3C53}"/>
              </a:ext>
            </a:extLst>
          </p:cNvPr>
          <p:cNvSpPr txBox="1"/>
          <p:nvPr/>
        </p:nvSpPr>
        <p:spPr>
          <a:xfrm>
            <a:off x="4749595" y="1864251"/>
            <a:ext cx="3266442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강인공지능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5F06D-2E5D-44AF-9621-CA8301809DBC}"/>
              </a:ext>
            </a:extLst>
          </p:cNvPr>
          <p:cNvSpPr txBox="1"/>
          <p:nvPr/>
        </p:nvSpPr>
        <p:spPr>
          <a:xfrm>
            <a:off x="7686643" y="1864251"/>
            <a:ext cx="3307805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</p:spTree>
    <p:extLst>
      <p:ext uri="{BB962C8B-B14F-4D97-AF65-F5344CB8AC3E}">
        <p14:creationId xmlns:p14="http://schemas.microsoft.com/office/powerpoint/2010/main" val="3688072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약인공지능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(Weak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164E499-6315-4F0B-AD4C-EDBBEB059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6" t="17584"/>
          <a:stretch/>
        </p:blipFill>
        <p:spPr bwMode="auto">
          <a:xfrm>
            <a:off x="1639025" y="2988892"/>
            <a:ext cx="4576739" cy="2538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2BA82E-1F83-4122-B27B-84A557A41294}"/>
              </a:ext>
            </a:extLst>
          </p:cNvPr>
          <p:cNvSpPr txBox="1"/>
          <p:nvPr/>
        </p:nvSpPr>
        <p:spPr>
          <a:xfrm>
            <a:off x="1263650" y="2206088"/>
            <a:ext cx="3058319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인간을 멸망시킬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거에요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심판의 날이 얼마 안 남았다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367D8-A1A5-4EF7-8FCE-CC6F3D7FF74C}"/>
              </a:ext>
            </a:extLst>
          </p:cNvPr>
          <p:cNvSpPr txBox="1"/>
          <p:nvPr/>
        </p:nvSpPr>
        <p:spPr>
          <a:xfrm>
            <a:off x="3973958" y="2372287"/>
            <a:ext cx="2238085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7F8F0A-5254-4EEB-AD8D-17A610952084}"/>
              </a:ext>
            </a:extLst>
          </p:cNvPr>
          <p:cNvSpPr txBox="1"/>
          <p:nvPr/>
        </p:nvSpPr>
        <p:spPr>
          <a:xfrm>
            <a:off x="6728842" y="2721782"/>
            <a:ext cx="5000261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자의식이 없는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Narrow 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라고도 불림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영역에서만 활용 가능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음성인식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자연어처리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알고리즘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기초 데이터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규칙 입력 필요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분야에서는 사람을 넘어서는 인공지능 등장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399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606CC-7C53-40B9-ACB8-948658E8D27B}"/>
              </a:ext>
            </a:extLst>
          </p:cNvPr>
          <p:cNvGrpSpPr/>
          <p:nvPr/>
        </p:nvGrpSpPr>
        <p:grpSpPr>
          <a:xfrm>
            <a:off x="1604084" y="2247802"/>
            <a:ext cx="10290655" cy="3704722"/>
            <a:chOff x="1410278" y="4449136"/>
            <a:chExt cx="18767482" cy="67564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1C3EA-6424-40A6-AD31-FDB97CACD328}"/>
                </a:ext>
              </a:extLst>
            </p:cNvPr>
            <p:cNvSpPr txBox="1"/>
            <p:nvPr/>
          </p:nvSpPr>
          <p:spPr>
            <a:xfrm>
              <a:off x="11123975" y="5263099"/>
              <a:ext cx="9053785" cy="3884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사람과 똑같이 스스로 학습하여 똑같이 행동하는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자의식이 있는 인공지능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AI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 스스로 데이터를 찾아서 학습이 가능한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강인공지능은 현실적인 어려움으로 인해 현재까지는 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큰 성과가 없는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CE04F7D4-F077-46D2-83B5-6457054DB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7631" y="4449136"/>
              <a:ext cx="3365914" cy="51161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8BA667-4211-46C1-B976-E9F77B17B054}"/>
                </a:ext>
              </a:extLst>
            </p:cNvPr>
            <p:cNvSpPr txBox="1"/>
            <p:nvPr/>
          </p:nvSpPr>
          <p:spPr>
            <a:xfrm>
              <a:off x="1410278" y="9850288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Starcraft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2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부관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2EF46B4-B304-4195-B610-A3CEB0A35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900" y="4597685"/>
              <a:ext cx="4876800" cy="48768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33AACA-3D0C-4F24-83EE-55E35CAC9DCB}"/>
                </a:ext>
              </a:extLst>
            </p:cNvPr>
            <p:cNvSpPr txBox="1"/>
            <p:nvPr/>
          </p:nvSpPr>
          <p:spPr>
            <a:xfrm>
              <a:off x="6124989" y="9859742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&lt;Iron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Man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Jarvis&gt;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301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초인공지능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0BAC0-1C2F-4916-B311-A44FFA3FBCD6}"/>
              </a:ext>
            </a:extLst>
          </p:cNvPr>
          <p:cNvSpPr txBox="1"/>
          <p:nvPr/>
        </p:nvSpPr>
        <p:spPr>
          <a:xfrm>
            <a:off x="4878547" y="2139522"/>
            <a:ext cx="6272812" cy="37735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지식을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1000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 이상 초월하고 모든 면에서 월등한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미래에 등장할 것이라고 예측하는 학자들이 많음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스티븐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호킹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초인공지능의 출현이 인류의 종말로 이어질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레이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커즈와일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미래학자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현재의 인공지능 발전 속도를 감안할 때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2030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인공지능은 특이점에 다다를 것이며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특이점을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뛰어넘으면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스스로 자신보다 더 똑똑한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만들어 지능이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무한히 높은 존재가 출현하게 될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1F093-A633-4F7F-A0B7-3DE09A0D7643}"/>
              </a:ext>
            </a:extLst>
          </p:cNvPr>
          <p:cNvSpPr txBox="1"/>
          <p:nvPr/>
        </p:nvSpPr>
        <p:spPr>
          <a:xfrm>
            <a:off x="1434404" y="3389038"/>
            <a:ext cx="2990276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&lt;Terminator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Skynet&gt;</a:t>
            </a:r>
          </a:p>
        </p:txBody>
      </p:sp>
      <p:pic>
        <p:nvPicPr>
          <p:cNvPr id="25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B534CBC0-B8E5-49DB-8FB2-6F3FA74F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35" y="2006120"/>
            <a:ext cx="2495014" cy="140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7DBAAF-3F95-4AAD-B143-E9668DDCF5A2}"/>
              </a:ext>
            </a:extLst>
          </p:cNvPr>
          <p:cNvSpPr txBox="1"/>
          <p:nvPr/>
        </p:nvSpPr>
        <p:spPr>
          <a:xfrm>
            <a:off x="1370667" y="5847844"/>
            <a:ext cx="3117749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&lt;Matrix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AI&gt;</a:t>
            </a:r>
          </a:p>
        </p:txBody>
      </p:sp>
      <p:pic>
        <p:nvPicPr>
          <p:cNvPr id="3074" name="Picture 2" descr="The Matrix, Rage Against The Machine | CD (album) | Muziek | bol.com">
            <a:extLst>
              <a:ext uri="{FF2B5EF4-FFF2-40B4-BE49-F238E27FC236}">
                <a16:creationId xmlns:a16="http://schemas.microsoft.com/office/drawing/2014/main" id="{F15E2EFB-B6C8-4BB1-A55E-BCABF9EC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01" y="4026320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84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4FBF9-646B-4472-9849-DD19F073CE8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ADED8B-B715-4BC5-A3A6-4E91A9E109C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540074-4D81-4033-94B0-D2081AF516E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AEBBD55-89AF-4552-88D6-A648F80F047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13424C-7DD2-4E1E-8F1A-3B2A1ED6498D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34D6D7A-AF60-4A7B-BAA8-21D82AC70BA4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0C0D938-C1C9-4EF0-B88A-BF1AFE5B91E0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478456-B520-46F6-A972-01A464FE497A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B7C08B-E09C-4B5C-B3C6-5B05325540D9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3E226CA-D0EA-4BF9-9599-D7C1737622D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4E029D-1E8A-446E-967E-15B5071F2592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5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통해 인간의 지적 능력을 모방할 수 있도록 만드는 알고리즘과 기술을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개발하는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데이터와 데이터를 설명하는 현상이 필요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C4727-B7A5-4998-85BB-2E5FEED3C4C3}"/>
              </a:ext>
            </a:extLst>
          </p:cNvPr>
          <p:cNvGrpSpPr/>
          <p:nvPr/>
        </p:nvGrpSpPr>
        <p:grpSpPr>
          <a:xfrm>
            <a:off x="1797630" y="3492501"/>
            <a:ext cx="3961905" cy="2529524"/>
            <a:chOff x="1797631" y="3634026"/>
            <a:chExt cx="3297696" cy="210545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2FDCBAA-AD9C-413B-A706-DB6DB17DBAA0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EBA9C5-1D66-48FA-9099-2ADD9651A9FF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AF4654C-8935-42A7-942C-4BDEAB74C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58F83B0-1AC0-4F8E-B39D-FD1666F14DBC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EFC99CF-2AC7-41A0-B35F-C4B59225A6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707D59-7C92-4383-9C89-E4AC4F5D9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AD44345E-4D3C-4A7C-BD73-29919E25BC72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966EB2-CBFA-45E3-9D97-92957C6AEAA5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F6BE0FE-A754-42CF-98B3-FDD22480B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13D086-D8E1-4734-8434-51A12A84BD87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037E0AA-12D6-44DD-B932-5EB76590FC0A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28EA8863-233F-4889-A8E3-DFC085D8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763DB73B-B6E5-4DB3-9ABD-E3AB20907E1B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764B11B-3A3D-4493-A3AC-521D0B413A6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533FEB54-F3F0-43C6-BC35-E6BE84606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22" y="3576939"/>
            <a:ext cx="2542792" cy="20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2F6E952D-ECD7-4667-BC5E-0BEA8A59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96" y="3470688"/>
            <a:ext cx="1829089" cy="21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C9E2-CC64-464F-9C5B-E379C53C90D9}"/>
              </a:ext>
            </a:extLst>
          </p:cNvPr>
          <p:cNvSpPr/>
          <p:nvPr/>
        </p:nvSpPr>
        <p:spPr>
          <a:xfrm>
            <a:off x="6263039" y="5651776"/>
            <a:ext cx="202160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ACD192-DC10-44BD-910B-023F66482D53}"/>
              </a:ext>
            </a:extLst>
          </p:cNvPr>
          <p:cNvSpPr/>
          <p:nvPr/>
        </p:nvSpPr>
        <p:spPr>
          <a:xfrm>
            <a:off x="8676728" y="5651776"/>
            <a:ext cx="245918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219130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6CAAC80-6A49-40CB-8CF9-7A37326C820C}"/>
              </a:ext>
            </a:extLst>
          </p:cNvPr>
          <p:cNvSpPr/>
          <p:nvPr/>
        </p:nvSpPr>
        <p:spPr>
          <a:xfrm>
            <a:off x="2598996" y="3907615"/>
            <a:ext cx="7317089" cy="2216287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2DFE072-24BA-4599-B679-0DCB5E5735A5}"/>
              </a:ext>
            </a:extLst>
          </p:cNvPr>
          <p:cNvSpPr/>
          <p:nvPr/>
        </p:nvSpPr>
        <p:spPr>
          <a:xfrm>
            <a:off x="2598996" y="1746165"/>
            <a:ext cx="7317089" cy="2045229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C7AD10DA-CDCB-4A85-98E4-67556BB1C7CD}"/>
              </a:ext>
            </a:extLst>
          </p:cNvPr>
          <p:cNvSpPr txBox="1">
            <a:spLocks/>
          </p:cNvSpPr>
          <p:nvPr/>
        </p:nvSpPr>
        <p:spPr>
          <a:xfrm>
            <a:off x="2656720" y="1848537"/>
            <a:ext cx="7001913" cy="29469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571511" indent="-571511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8275" indent="-476260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05038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53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6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9108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5309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11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77130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지도학습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(Supervised learning): </a:t>
            </a:r>
            <a:r>
              <a:rPr lang="ko-KR" alt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있는 데이터 학습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CF0F71-6D0C-4DCC-AC03-8CE9348706B7}"/>
              </a:ext>
            </a:extLst>
          </p:cNvPr>
          <p:cNvGrpSpPr/>
          <p:nvPr/>
        </p:nvGrpSpPr>
        <p:grpSpPr>
          <a:xfrm>
            <a:off x="5986697" y="2623144"/>
            <a:ext cx="3493265" cy="970211"/>
            <a:chOff x="5986697" y="2623144"/>
            <a:chExt cx="3493265" cy="970211"/>
          </a:xfrm>
        </p:grpSpPr>
        <p:pic>
          <p:nvPicPr>
            <p:cNvPr id="74" name="Picture 20" descr="관련 이미지">
              <a:extLst>
                <a:ext uri="{FF2B5EF4-FFF2-40B4-BE49-F238E27FC236}">
                  <a16:creationId xmlns:a16="http://schemas.microsoft.com/office/drawing/2014/main" id="{392D42A3-7E65-498E-833D-3E898903F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75" y="2677341"/>
              <a:ext cx="967287" cy="86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dog image에 대한 이미지 검색결과">
              <a:extLst>
                <a:ext uri="{FF2B5EF4-FFF2-40B4-BE49-F238E27FC236}">
                  <a16:creationId xmlns:a16="http://schemas.microsoft.com/office/drawing/2014/main" id="{0870419D-C0B4-4B6D-8604-45E5215F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7719339" y="2680951"/>
              <a:ext cx="962897" cy="87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6" descr="dog image에 대한 이미지 검색결과">
              <a:extLst>
                <a:ext uri="{FF2B5EF4-FFF2-40B4-BE49-F238E27FC236}">
                  <a16:creationId xmlns:a16="http://schemas.microsoft.com/office/drawing/2014/main" id="{18240700-C6DA-4234-81A2-F73E004C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6933569" y="2658782"/>
              <a:ext cx="932979" cy="87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4" descr="dog image에 대한 이미지 검색결과">
              <a:extLst>
                <a:ext uri="{FF2B5EF4-FFF2-40B4-BE49-F238E27FC236}">
                  <a16:creationId xmlns:a16="http://schemas.microsoft.com/office/drawing/2014/main" id="{F5976674-5963-4F56-A283-3FBFFC06C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5986697" y="2623144"/>
              <a:ext cx="1007078" cy="97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D61772-1AD8-4433-831F-E66546173048}"/>
              </a:ext>
            </a:extLst>
          </p:cNvPr>
          <p:cNvGrpSpPr/>
          <p:nvPr/>
        </p:nvGrpSpPr>
        <p:grpSpPr>
          <a:xfrm>
            <a:off x="3033111" y="2483350"/>
            <a:ext cx="2456035" cy="1040278"/>
            <a:chOff x="3033111" y="2483350"/>
            <a:chExt cx="2456035" cy="1040278"/>
          </a:xfrm>
        </p:grpSpPr>
        <p:pic>
          <p:nvPicPr>
            <p:cNvPr id="78" name="Picture 12" descr="cat image에 대한 이미지 검색결과">
              <a:extLst>
                <a:ext uri="{FF2B5EF4-FFF2-40B4-BE49-F238E27FC236}">
                  <a16:creationId xmlns:a16="http://schemas.microsoft.com/office/drawing/2014/main" id="{E7D32F8F-0A6B-4A58-9237-4A1946EAD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060" y="2682339"/>
              <a:ext cx="710086" cy="63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0" descr="cat image에 대한 이미지 검색결과">
              <a:extLst>
                <a:ext uri="{FF2B5EF4-FFF2-40B4-BE49-F238E27FC236}">
                  <a16:creationId xmlns:a16="http://schemas.microsoft.com/office/drawing/2014/main" id="{E05228D6-A78F-4DD7-AA34-58481F273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758" y="2684710"/>
              <a:ext cx="923333" cy="82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관련 이미지">
              <a:extLst>
                <a:ext uri="{FF2B5EF4-FFF2-40B4-BE49-F238E27FC236}">
                  <a16:creationId xmlns:a16="http://schemas.microsoft.com/office/drawing/2014/main" id="{4B21C8DE-9DDE-45CE-B88D-3C5CFFFE2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392643" y="2483350"/>
              <a:ext cx="1132782" cy="10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baby cat image에 대한 이미지 검색결과">
              <a:extLst>
                <a:ext uri="{FF2B5EF4-FFF2-40B4-BE49-F238E27FC236}">
                  <a16:creationId xmlns:a16="http://schemas.microsoft.com/office/drawing/2014/main" id="{DD6E643E-8B6A-4247-B90B-3E4BEE09B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3033111" y="2702333"/>
              <a:ext cx="762595" cy="80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901214-97B4-487D-89F8-36E73C7A4FFD}"/>
              </a:ext>
            </a:extLst>
          </p:cNvPr>
          <p:cNvSpPr txBox="1"/>
          <p:nvPr/>
        </p:nvSpPr>
        <p:spPr>
          <a:xfrm>
            <a:off x="3952364" y="2317666"/>
            <a:ext cx="617528" cy="2917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EE31D-F26F-447C-BD12-3B275FCF2868}"/>
              </a:ext>
            </a:extLst>
          </p:cNvPr>
          <p:cNvSpPr txBox="1"/>
          <p:nvPr/>
        </p:nvSpPr>
        <p:spPr>
          <a:xfrm>
            <a:off x="7422571" y="2317666"/>
            <a:ext cx="621516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내용 개체 틀 4">
            <a:extLst>
              <a:ext uri="{FF2B5EF4-FFF2-40B4-BE49-F238E27FC236}">
                <a16:creationId xmlns:a16="http://schemas.microsoft.com/office/drawing/2014/main" id="{CA006A0B-03D9-42CE-BA15-9AF86094898B}"/>
              </a:ext>
            </a:extLst>
          </p:cNvPr>
          <p:cNvSpPr txBox="1">
            <a:spLocks/>
          </p:cNvSpPr>
          <p:nvPr/>
        </p:nvSpPr>
        <p:spPr>
          <a:xfrm>
            <a:off x="2852236" y="4045909"/>
            <a:ext cx="6806397" cy="294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비지도학습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(Unsupervised learning): </a:t>
            </a:r>
            <a:r>
              <a:rPr lang="ko-KR" alt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없는 데이터 학습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8A536C-316B-49BB-922B-125BF23CF080}"/>
              </a:ext>
            </a:extLst>
          </p:cNvPr>
          <p:cNvSpPr txBox="1"/>
          <p:nvPr/>
        </p:nvSpPr>
        <p:spPr>
          <a:xfrm>
            <a:off x="6725541" y="4441737"/>
            <a:ext cx="2188593" cy="2556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그림에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구멍뚫고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복원하기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22BF73-8140-469D-9343-7CC1AD853761}"/>
              </a:ext>
            </a:extLst>
          </p:cNvPr>
          <p:cNvSpPr txBox="1"/>
          <p:nvPr/>
        </p:nvSpPr>
        <p:spPr>
          <a:xfrm>
            <a:off x="3751396" y="4340604"/>
            <a:ext cx="2252114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1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클러스터링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8FAC39-27BF-4729-AD5C-252BFCE9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83" y="4579070"/>
            <a:ext cx="1986540" cy="14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545F9-97EC-4040-983C-609128A4CD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555" y="4787360"/>
            <a:ext cx="3012564" cy="10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8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167957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정의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246475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AAB65A-11C0-4766-BB23-0B54AC672A5F}"/>
              </a:ext>
            </a:extLst>
          </p:cNvPr>
          <p:cNvGrpSpPr/>
          <p:nvPr/>
        </p:nvGrpSpPr>
        <p:grpSpPr>
          <a:xfrm>
            <a:off x="2162342" y="3249944"/>
            <a:ext cx="7235658" cy="612667"/>
            <a:chOff x="2162342" y="3614674"/>
            <a:chExt cx="7235658" cy="6126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338A9-EE05-4B92-B7F8-E53F012CB795}"/>
                </a:ext>
              </a:extLst>
            </p:cNvPr>
            <p:cNvSpPr txBox="1"/>
            <p:nvPr/>
          </p:nvSpPr>
          <p:spPr>
            <a:xfrm>
              <a:off x="2162342" y="36146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4AB934-AC5C-4E00-9C90-9DB7C5A1C431}"/>
                </a:ext>
              </a:extLst>
            </p:cNvPr>
            <p:cNvSpPr txBox="1"/>
            <p:nvPr/>
          </p:nvSpPr>
          <p:spPr>
            <a:xfrm>
              <a:off x="4038360" y="36268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작동 원리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8B98BB-9702-4C46-B996-EE73C78EBC50}"/>
              </a:ext>
            </a:extLst>
          </p:cNvPr>
          <p:cNvGrpSpPr/>
          <p:nvPr/>
        </p:nvGrpSpPr>
        <p:grpSpPr>
          <a:xfrm>
            <a:off x="2162342" y="4035129"/>
            <a:ext cx="7235658" cy="612667"/>
            <a:chOff x="2162342" y="4452779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803556-BA0E-47F9-99DD-0174F1D478B7}"/>
                </a:ext>
              </a:extLst>
            </p:cNvPr>
            <p:cNvSpPr txBox="1"/>
            <p:nvPr/>
          </p:nvSpPr>
          <p:spPr>
            <a:xfrm>
              <a:off x="2162342" y="445277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99F7-5DF6-443F-A6CD-1A760F24377D}"/>
                </a:ext>
              </a:extLst>
            </p:cNvPr>
            <p:cNvSpPr txBox="1"/>
            <p:nvPr/>
          </p:nvSpPr>
          <p:spPr>
            <a:xfrm>
              <a:off x="4038360" y="446490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실습 도구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0906CB-698C-4E04-9202-3A3D8F251B37}"/>
              </a:ext>
            </a:extLst>
          </p:cNvPr>
          <p:cNvGrpSpPr/>
          <p:nvPr/>
        </p:nvGrpSpPr>
        <p:grpSpPr>
          <a:xfrm>
            <a:off x="2162342" y="4820314"/>
            <a:ext cx="7235658" cy="612667"/>
            <a:chOff x="2162342" y="5290885"/>
            <a:chExt cx="7235658" cy="6126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DCF81-DF5B-43CB-A1F5-6915E1C2CCB2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AE856-BD11-4C68-9651-07A5678893F3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분류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0FB1AF-A382-4220-A276-3131A64DDB71}"/>
              </a:ext>
            </a:extLst>
          </p:cNvPr>
          <p:cNvGrpSpPr/>
          <p:nvPr/>
        </p:nvGrpSpPr>
        <p:grpSpPr>
          <a:xfrm>
            <a:off x="2162342" y="5605500"/>
            <a:ext cx="7235658" cy="612667"/>
            <a:chOff x="2162342" y="5290885"/>
            <a:chExt cx="7235658" cy="61266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9BB4DA-DF4F-485D-8EAD-F4A7B9F75329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06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E9B975-C3E6-4E56-95FD-2FF7225F3EDA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웹캠을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활용한 포즈 인식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Google Shape;215;p33">
            <a:extLst>
              <a:ext uri="{FF2B5EF4-FFF2-40B4-BE49-F238E27FC236}">
                <a16:creationId xmlns:a16="http://schemas.microsoft.com/office/drawing/2014/main" id="{1036710A-2467-4E2E-8C42-3860A98D19C0}"/>
              </a:ext>
            </a:extLst>
          </p:cNvPr>
          <p:cNvSpPr/>
          <p:nvPr/>
        </p:nvSpPr>
        <p:spPr>
          <a:xfrm>
            <a:off x="1797631" y="1748446"/>
            <a:ext cx="9219620" cy="12122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25D9A-E4A1-4827-A4D3-C595645F061E}"/>
              </a:ext>
            </a:extLst>
          </p:cNvPr>
          <p:cNvGrpSpPr/>
          <p:nvPr/>
        </p:nvGrpSpPr>
        <p:grpSpPr>
          <a:xfrm>
            <a:off x="2500252" y="3373120"/>
            <a:ext cx="7734344" cy="2478196"/>
            <a:chOff x="2718692" y="5504112"/>
            <a:chExt cx="14921608" cy="4781101"/>
          </a:xfrm>
        </p:grpSpPr>
        <p:pic>
          <p:nvPicPr>
            <p:cNvPr id="1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B3FF34B1-0D65-44CF-B9BA-051A359DE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3568" y="5504112"/>
              <a:ext cx="7026732" cy="400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s231n.github.io/assets/nn1/neuron.png">
              <a:extLst>
                <a:ext uri="{FF2B5EF4-FFF2-40B4-BE49-F238E27FC236}">
                  <a16:creationId xmlns:a16="http://schemas.microsoft.com/office/drawing/2014/main" id="{C7D96663-1733-480C-AB12-642176EB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692" y="5806702"/>
              <a:ext cx="7963685" cy="340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57D2B-1291-484D-9707-F52FB9F33AB7}"/>
                </a:ext>
              </a:extLst>
            </p:cNvPr>
            <p:cNvSpPr txBox="1"/>
            <p:nvPr/>
          </p:nvSpPr>
          <p:spPr>
            <a:xfrm>
              <a:off x="5000780" y="9513294"/>
              <a:ext cx="3399508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&lt;Neuron&gt;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6AF1CE-B659-42B8-8D59-6F537B6A9B05}"/>
                </a:ext>
              </a:extLst>
            </p:cNvPr>
            <p:cNvSpPr txBox="1"/>
            <p:nvPr/>
          </p:nvSpPr>
          <p:spPr>
            <a:xfrm>
              <a:off x="11864559" y="9513294"/>
              <a:ext cx="4524750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65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EE8C13-CE2D-4984-BD99-268C1CFFE606}"/>
              </a:ext>
            </a:extLst>
          </p:cNvPr>
          <p:cNvGrpSpPr/>
          <p:nvPr/>
        </p:nvGrpSpPr>
        <p:grpSpPr>
          <a:xfrm>
            <a:off x="1106243" y="2001436"/>
            <a:ext cx="10748053" cy="3987883"/>
            <a:chOff x="38251" y="2761743"/>
            <a:chExt cx="20105701" cy="745988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3606D40-3342-489B-AED1-44117ED6C665}"/>
                </a:ext>
              </a:extLst>
            </p:cNvPr>
            <p:cNvGrpSpPr/>
            <p:nvPr/>
          </p:nvGrpSpPr>
          <p:grpSpPr>
            <a:xfrm>
              <a:off x="38251" y="5457253"/>
              <a:ext cx="19320549" cy="1359959"/>
              <a:chOff x="686524" y="5774620"/>
              <a:chExt cx="19320549" cy="1359959"/>
            </a:xfrm>
          </p:grpSpPr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4B399495-B82A-4B22-88B1-371DC8FF5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316" y="5774620"/>
                <a:ext cx="16885508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5242F96-F7AC-4E4F-97A2-2F59CCA1F7AA}"/>
                  </a:ext>
                </a:extLst>
              </p:cNvPr>
              <p:cNvSpPr txBox="1"/>
              <p:nvPr/>
            </p:nvSpPr>
            <p:spPr>
              <a:xfrm>
                <a:off x="686524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1956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981F56-24D9-454E-AA31-9958087A30D9}"/>
                  </a:ext>
                </a:extLst>
              </p:cNvPr>
              <p:cNvSpPr txBox="1"/>
              <p:nvPr/>
            </p:nvSpPr>
            <p:spPr>
              <a:xfrm>
                <a:off x="442947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1973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8AB4FA3-BEDC-467D-99B2-74A3F1B99C99}"/>
                  </a:ext>
                </a:extLst>
              </p:cNvPr>
              <p:cNvSpPr txBox="1"/>
              <p:nvPr/>
            </p:nvSpPr>
            <p:spPr>
              <a:xfrm>
                <a:off x="6584073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1980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7FFAA6-8B92-4E9A-B6C4-8BFAB6505FF4}"/>
                  </a:ext>
                </a:extLst>
              </p:cNvPr>
              <p:cNvSpPr txBox="1"/>
              <p:nvPr/>
            </p:nvSpPr>
            <p:spPr>
              <a:xfrm>
                <a:off x="926034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1987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9C71E-19F0-4249-B4EA-11483D7E3A41}"/>
                  </a:ext>
                </a:extLst>
              </p:cNvPr>
              <p:cNvSpPr txBox="1"/>
              <p:nvPr/>
            </p:nvSpPr>
            <p:spPr>
              <a:xfrm>
                <a:off x="1544966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2011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CCBE3A4-1C2C-49C0-96FD-1065D3922DC5}"/>
                  </a:ext>
                </a:extLst>
              </p:cNvPr>
              <p:cNvSpPr txBox="1"/>
              <p:nvPr/>
            </p:nvSpPr>
            <p:spPr>
              <a:xfrm>
                <a:off x="18324576" y="5947929"/>
                <a:ext cx="1682497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현재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14FDF1-137F-47B8-BE9E-ED0EADB0BE68}"/>
                  </a:ext>
                </a:extLst>
              </p:cNvPr>
              <p:cNvSpPr txBox="1"/>
              <p:nvPr/>
            </p:nvSpPr>
            <p:spPr>
              <a:xfrm>
                <a:off x="686524" y="6501268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탄생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50DF47-7C5E-416F-8925-B6CCFD76A985}"/>
                  </a:ext>
                </a:extLst>
              </p:cNvPr>
              <p:cNvSpPr txBox="1"/>
              <p:nvPr/>
            </p:nvSpPr>
            <p:spPr>
              <a:xfrm>
                <a:off x="284112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EC10B2B-62E9-4634-AA33-F0FB4FF3E7B5}"/>
                  </a:ext>
                </a:extLst>
              </p:cNvPr>
              <p:cNvSpPr txBox="1"/>
              <p:nvPr/>
            </p:nvSpPr>
            <p:spPr>
              <a:xfrm>
                <a:off x="5356176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61260F-3004-4377-9D3F-C414F81D5E18}"/>
                  </a:ext>
                </a:extLst>
              </p:cNvPr>
              <p:cNvSpPr txBox="1"/>
              <p:nvPr/>
            </p:nvSpPr>
            <p:spPr>
              <a:xfrm>
                <a:off x="7801375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</a:t>
                </a: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25654A-DF15-46F5-9BDC-F15795208625}"/>
                  </a:ext>
                </a:extLst>
              </p:cNvPr>
              <p:cNvSpPr txBox="1"/>
              <p:nvPr/>
            </p:nvSpPr>
            <p:spPr>
              <a:xfrm>
                <a:off x="1058254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1177BD-072C-4CA1-960A-93F47A024050}"/>
                  </a:ext>
                </a:extLst>
              </p:cNvPr>
              <p:cNvSpPr txBox="1"/>
              <p:nvPr/>
            </p:nvSpPr>
            <p:spPr>
              <a:xfrm>
                <a:off x="13366691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부흥기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8D7EA0-43F1-45C5-B24E-D6A6C9970A6B}"/>
                  </a:ext>
                </a:extLst>
              </p:cNvPr>
              <p:cNvSpPr txBox="1"/>
              <p:nvPr/>
            </p:nvSpPr>
            <p:spPr>
              <a:xfrm>
                <a:off x="11677270" y="5947929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1993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C313CC3-4271-4792-855A-C00065FF06CC}"/>
                  </a:ext>
                </a:extLst>
              </p:cNvPr>
              <p:cNvSpPr txBox="1"/>
              <p:nvPr/>
            </p:nvSpPr>
            <p:spPr>
              <a:xfrm>
                <a:off x="15419007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딥러닝 혁명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0" name="그림 99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AC4033D6-8DDA-4447-B53C-3769570E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24" y="2761743"/>
              <a:ext cx="1659914" cy="2208143"/>
            </a:xfrm>
            <a:prstGeom prst="rect">
              <a:avLst/>
            </a:prstGeom>
          </p:spPr>
        </p:pic>
        <p:pic>
          <p:nvPicPr>
            <p:cNvPr id="101" name="그림 100" descr="텍스트, 사람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27200B70-5A1F-4499-964D-318B8E6E2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357"/>
            <a:stretch/>
          </p:blipFill>
          <p:spPr>
            <a:xfrm>
              <a:off x="16891150" y="2984762"/>
              <a:ext cx="3252802" cy="1985124"/>
            </a:xfrm>
            <a:prstGeom prst="rect">
              <a:avLst/>
            </a:prstGeom>
          </p:spPr>
        </p:pic>
        <p:pic>
          <p:nvPicPr>
            <p:cNvPr id="102" name="그림 101" descr="텍스트, 사람, 실내, 테이블이(가) 표시된 사진&#10;&#10;자동 생성된 설명">
              <a:extLst>
                <a:ext uri="{FF2B5EF4-FFF2-40B4-BE49-F238E27FC236}">
                  <a16:creationId xmlns:a16="http://schemas.microsoft.com/office/drawing/2014/main" id="{D409E003-011D-4F3F-B54C-18FB99BD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8832" y="2944276"/>
              <a:ext cx="2684792" cy="1722461"/>
            </a:xfrm>
            <a:prstGeom prst="rect">
              <a:avLst/>
            </a:prstGeom>
          </p:spPr>
        </p:pic>
        <p:pic>
          <p:nvPicPr>
            <p:cNvPr id="103" name="그림 102" descr="텍스트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557AF414-D60E-44DF-ABF0-7F18FD846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" t="2582" r="-1" b="822"/>
            <a:stretch/>
          </p:blipFill>
          <p:spPr>
            <a:xfrm>
              <a:off x="15993043" y="8487394"/>
              <a:ext cx="3174515" cy="1734230"/>
            </a:xfrm>
            <a:prstGeom prst="rect">
              <a:avLst/>
            </a:prstGeom>
          </p:spPr>
        </p:pic>
        <p:pic>
          <p:nvPicPr>
            <p:cNvPr id="104" name="그림 103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9163C67E-1F56-475C-8DB1-211AE495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24" y="7231234"/>
              <a:ext cx="3684676" cy="2241783"/>
            </a:xfrm>
            <a:prstGeom prst="rect">
              <a:avLst/>
            </a:prstGeom>
          </p:spPr>
        </p:pic>
        <p:pic>
          <p:nvPicPr>
            <p:cNvPr id="105" name="그림 104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EC81C78A-FE02-4C7B-B2A5-FEE09F5A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76" y="2887659"/>
              <a:ext cx="1841125" cy="1882863"/>
            </a:xfrm>
            <a:prstGeom prst="rect">
              <a:avLst/>
            </a:prstGeom>
          </p:spPr>
        </p:pic>
        <p:pic>
          <p:nvPicPr>
            <p:cNvPr id="10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84A22F7D-EFE5-45C8-8907-3F2075974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692" y="3860613"/>
              <a:ext cx="2207738" cy="125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그림 106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E70AD1ED-1269-4E0C-A145-AA681863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1439" y="3189705"/>
              <a:ext cx="1861650" cy="1722461"/>
            </a:xfrm>
            <a:prstGeom prst="rect">
              <a:avLst/>
            </a:prstGeom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99172D13-AB82-462D-8D30-32B552FC9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22" y="6763679"/>
              <a:ext cx="3033407" cy="150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215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탄생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(1950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 초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85ED44-EF31-4FB1-83FC-675AF1487B50}"/>
              </a:ext>
            </a:extLst>
          </p:cNvPr>
          <p:cNvGrpSpPr/>
          <p:nvPr/>
        </p:nvGrpSpPr>
        <p:grpSpPr>
          <a:xfrm>
            <a:off x="600673" y="2034942"/>
            <a:ext cx="10549926" cy="3668871"/>
            <a:chOff x="-504227" y="3470041"/>
            <a:chExt cx="22194622" cy="7718463"/>
          </a:xfrm>
        </p:grpSpPr>
        <p:pic>
          <p:nvPicPr>
            <p:cNvPr id="39" name="그림 38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E766C03F-EAA6-4280-BB8C-076732FF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185" y="3470041"/>
              <a:ext cx="4279176" cy="5692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DCA0ED46-92CE-479E-A856-01B238E0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5446" y="3559157"/>
              <a:ext cx="9209901" cy="56033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6DFEDA-38B2-453F-B133-F0C1DA516E79}"/>
                </a:ext>
              </a:extLst>
            </p:cNvPr>
            <p:cNvSpPr txBox="1"/>
            <p:nvPr/>
          </p:nvSpPr>
          <p:spPr>
            <a:xfrm>
              <a:off x="-504227" y="9671109"/>
              <a:ext cx="10159999" cy="97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앨런 튜링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1950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튜링 테스트 창시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8A11B0-32A4-4C76-B6E4-531924C01C4B}"/>
                </a:ext>
              </a:extLst>
            </p:cNvPr>
            <p:cNvSpPr txBox="1"/>
            <p:nvPr/>
          </p:nvSpPr>
          <p:spPr>
            <a:xfrm>
              <a:off x="11530396" y="9440277"/>
              <a:ext cx="10159999" cy="1748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1956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다트머스 회의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존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메카시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“인공지능” 언급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27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(1950~1973)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D5ABF-6D7C-4FC5-827E-2686D3789015}"/>
              </a:ext>
            </a:extLst>
          </p:cNvPr>
          <p:cNvGrpSpPr/>
          <p:nvPr/>
        </p:nvGrpSpPr>
        <p:grpSpPr>
          <a:xfrm>
            <a:off x="2004889" y="1932940"/>
            <a:ext cx="8830751" cy="3932329"/>
            <a:chOff x="3152598" y="3004790"/>
            <a:chExt cx="17404835" cy="77503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1318BF-38D4-4F33-BA17-A7C7394DA075}"/>
                </a:ext>
              </a:extLst>
            </p:cNvPr>
            <p:cNvSpPr txBox="1"/>
            <p:nvPr/>
          </p:nvSpPr>
          <p:spPr>
            <a:xfrm>
              <a:off x="10443790" y="3512708"/>
              <a:ext cx="10113643" cy="5553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다트머스 회의 이후 인공지능 관심 급증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Perceptron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등장 → 간단한 문제 해결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튜링 테스트를 통과한 최초의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챗봇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ELIZA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등장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인공지능에 대한 기대 상승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많은 재정적 지원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“곧 인간 지능의 기계 등장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!”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7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9C22B214-ECF4-4A74-BA64-CC762F40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855" y="3004790"/>
              <a:ext cx="6058539" cy="345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A208F34-0ACA-433B-9FC0-8C456260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598" y="6840191"/>
              <a:ext cx="6037245" cy="391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08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94CDE1-D240-492B-9A0D-AAB612154758}"/>
              </a:ext>
            </a:extLst>
          </p:cNvPr>
          <p:cNvSpPr txBox="1"/>
          <p:nvPr/>
        </p:nvSpPr>
        <p:spPr>
          <a:xfrm>
            <a:off x="1150885" y="4630284"/>
            <a:ext cx="240684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/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한스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/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(Hans Moravec, 1948.11.30~)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9" name="그림 38" descr="벽, 사람, 남자, 실내이(가) 표시된 사진&#10;&#10;자동 생성된 설명">
            <a:extLst>
              <a:ext uri="{FF2B5EF4-FFF2-40B4-BE49-F238E27FC236}">
                <a16:creationId xmlns:a16="http://schemas.microsoft.com/office/drawing/2014/main" id="{FA76F48E-0D38-421F-B0BD-09A0D4E0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4" y="1962021"/>
            <a:ext cx="1691756" cy="2445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FA08A9-E57A-42F9-9853-6EE630E3E480}"/>
              </a:ext>
            </a:extLst>
          </p:cNvPr>
          <p:cNvSpPr txBox="1"/>
          <p:nvPr/>
        </p:nvSpPr>
        <p:spPr>
          <a:xfrm>
            <a:off x="3391698" y="1888719"/>
            <a:ext cx="8225803" cy="18946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인공지능은 인간이 어려워하는 높은 수준의 연산은 잘 해내지만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인간이 쉽게 하는 행위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예를 들어 걷기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듣기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느끼기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눈으로 보기 등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위해서는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엄청난 양의 연산 리소스가 필요하다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A34C-743C-4BEA-A137-40F0BEBA6BC6}"/>
              </a:ext>
            </a:extLst>
          </p:cNvPr>
          <p:cNvGrpSpPr/>
          <p:nvPr/>
        </p:nvGrpSpPr>
        <p:grpSpPr>
          <a:xfrm>
            <a:off x="4896692" y="4407711"/>
            <a:ext cx="5049132" cy="1605240"/>
            <a:chOff x="3988642" y="3626007"/>
            <a:chExt cx="5049132" cy="160524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20F9404-EF2D-4793-954A-610E2B6B3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98" r="21510" b="16669"/>
            <a:stretch/>
          </p:blipFill>
          <p:spPr>
            <a:xfrm>
              <a:off x="3988642" y="3690125"/>
              <a:ext cx="576655" cy="83003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A796895-8672-42A2-A530-02DFEF06B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4" t="3745" r="10044" b="23077"/>
            <a:stretch/>
          </p:blipFill>
          <p:spPr>
            <a:xfrm>
              <a:off x="4787434" y="4390140"/>
              <a:ext cx="864876" cy="7885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9317D66-A42D-44A8-B04B-0728300F3E15}"/>
                </a:ext>
              </a:extLst>
            </p:cNvPr>
            <p:cNvGrpSpPr/>
            <p:nvPr/>
          </p:nvGrpSpPr>
          <p:grpSpPr>
            <a:xfrm>
              <a:off x="5256478" y="3658537"/>
              <a:ext cx="1076955" cy="394492"/>
              <a:chOff x="13843417" y="8064708"/>
              <a:chExt cx="3598936" cy="13183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D22A29D-60DC-4A57-9FE2-AF1B7B0DE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3843417" y="8064708"/>
                <a:ext cx="1740155" cy="13183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62320C6-6E0D-4217-A78A-0B398DF2E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5702198" y="8064708"/>
                <a:ext cx="1740155" cy="13183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7AFBCD1-F118-4C19-AE42-7912DCB5305B}"/>
                </a:ext>
              </a:extLst>
            </p:cNvPr>
            <p:cNvGrpSpPr/>
            <p:nvPr/>
          </p:nvGrpSpPr>
          <p:grpSpPr>
            <a:xfrm>
              <a:off x="7567950" y="3626007"/>
              <a:ext cx="887163" cy="1107774"/>
              <a:chOff x="14398051" y="6615103"/>
              <a:chExt cx="4073265" cy="508616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37FDBC3-B528-47BF-A1E4-F218E520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8C8DA76-AAA2-4C15-B203-E8C6B1FF1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81017CE-1EB6-40EA-9EC4-60FE10B2D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D6E1A6E-895F-4DB5-B46A-2CF8229CF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CA3E803-5065-4A73-8140-1F85720B2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39D0134-D19A-4D7E-B8CD-611F271A0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6410E56-78F3-4F7E-AEA3-2C9E894E0C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3B1060A-F798-4196-A3E0-35C616A24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6893119-C225-455B-92C0-991DC9BF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10003498"/>
                <a:ext cx="1441705" cy="169777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A465-9C1D-4D8C-95A0-5471E4910376}"/>
                </a:ext>
              </a:extLst>
            </p:cNvPr>
            <p:cNvSpPr txBox="1"/>
            <p:nvPr/>
          </p:nvSpPr>
          <p:spPr>
            <a:xfrm>
              <a:off x="8626098" y="384678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34B39-97DD-495A-8528-B520F2CC8FC4}"/>
                </a:ext>
              </a:extLst>
            </p:cNvPr>
            <p:cNvSpPr txBox="1"/>
            <p:nvPr/>
          </p:nvSpPr>
          <p:spPr>
            <a:xfrm rot="5400000">
              <a:off x="7913997" y="473775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917392-0DB9-4E61-9BE6-FCAA7D80B6B9}"/>
                </a:ext>
              </a:extLst>
            </p:cNvPr>
            <p:cNvSpPr txBox="1"/>
            <p:nvPr/>
          </p:nvSpPr>
          <p:spPr>
            <a:xfrm>
              <a:off x="6541593" y="3636708"/>
              <a:ext cx="737027" cy="15945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7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=</a:t>
              </a:r>
              <a:endParaRPr lang="ko-KR" altLang="en-US" sz="7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54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CCD49A-5448-484E-B353-D25E435CEC6F}"/>
              </a:ext>
            </a:extLst>
          </p:cNvPr>
          <p:cNvGrpSpPr/>
          <p:nvPr/>
        </p:nvGrpSpPr>
        <p:grpSpPr>
          <a:xfrm>
            <a:off x="1392542" y="2049486"/>
            <a:ext cx="9406916" cy="2759027"/>
            <a:chOff x="1079501" y="3649593"/>
            <a:chExt cx="18160998" cy="5326580"/>
          </a:xfrm>
        </p:grpSpPr>
        <p:pic>
          <p:nvPicPr>
            <p:cNvPr id="33" name="Picture 2" descr="Can an elephant fit through a doorway?">
              <a:extLst>
                <a:ext uri="{FF2B5EF4-FFF2-40B4-BE49-F238E27FC236}">
                  <a16:creationId xmlns:a16="http://schemas.microsoft.com/office/drawing/2014/main" id="{112127D7-CB8C-4305-8890-C22D56757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501" y="4329528"/>
              <a:ext cx="7162800" cy="3638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1205D2-7D50-4545-A7BF-8C031F5F02A7}"/>
                </a:ext>
              </a:extLst>
            </p:cNvPr>
            <p:cNvSpPr txBox="1"/>
            <p:nvPr/>
          </p:nvSpPr>
          <p:spPr>
            <a:xfrm>
              <a:off x="3041651" y="8466546"/>
              <a:ext cx="3238500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FD98C-C344-4927-9F85-05115C51AD0E}"/>
                </a:ext>
              </a:extLst>
            </p:cNvPr>
            <p:cNvSpPr txBox="1"/>
            <p:nvPr/>
          </p:nvSpPr>
          <p:spPr>
            <a:xfrm>
              <a:off x="9163774" y="3649593"/>
              <a:ext cx="10076725" cy="235628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인간이 당연하다고 느끼는 상식을 기계에게는 일일이 가르쳐야 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ex)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불에 닿으면 뜨겁다고 느낀다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밤에 자고 아침에 일어난다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코끼리를 냉장고에 집어넣는 건 불가능하다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44F46-3DA4-4B36-9D60-779A1A7D0857}"/>
              </a:ext>
            </a:extLst>
          </p:cNvPr>
          <p:cNvGrpSpPr/>
          <p:nvPr/>
        </p:nvGrpSpPr>
        <p:grpSpPr>
          <a:xfrm>
            <a:off x="1622393" y="2039429"/>
            <a:ext cx="8682793" cy="3312218"/>
            <a:chOff x="1930402" y="2963454"/>
            <a:chExt cx="17310097" cy="66032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D335C-57E9-4E30-8D8A-2AFBC23E76E8}"/>
                </a:ext>
              </a:extLst>
            </p:cNvPr>
            <p:cNvSpPr txBox="1"/>
            <p:nvPr/>
          </p:nvSpPr>
          <p:spPr>
            <a:xfrm>
              <a:off x="1930402" y="8466546"/>
              <a:ext cx="5460998" cy="10156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/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마빈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민스키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(Marvin Lee Minsky,</a:t>
              </a: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1927.8.9~2016.1.24)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57FB3-3F40-4815-8F28-70C0F6ADCAAB}"/>
                </a:ext>
              </a:extLst>
            </p:cNvPr>
            <p:cNvSpPr txBox="1"/>
            <p:nvPr/>
          </p:nvSpPr>
          <p:spPr>
            <a:xfrm>
              <a:off x="9163774" y="3291561"/>
              <a:ext cx="10076725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한계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</p:txBody>
        </p:sp>
        <p:pic>
          <p:nvPicPr>
            <p:cNvPr id="22" name="그림 21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2780C624-2BA2-4CD0-970C-8B80C89F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1389" y="2963454"/>
              <a:ext cx="5099024" cy="5214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E505245-5619-454B-9756-0476F1D12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4612847"/>
              <a:ext cx="3689350" cy="3564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48BB1C88-E1C4-44F7-8B11-CF89F3ADB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5937" y="4436262"/>
              <a:ext cx="4413250" cy="386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21C0E-4219-407A-BB60-787651756DFF}"/>
                </a:ext>
              </a:extLst>
            </p:cNvPr>
            <p:cNvSpPr txBox="1"/>
            <p:nvPr/>
          </p:nvSpPr>
          <p:spPr>
            <a:xfrm>
              <a:off x="10027201" y="9057097"/>
              <a:ext cx="8717469" cy="50962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퍼셉트론은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XOR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문제는 풀 수 없다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7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DDA689-27E0-4788-AE93-62D7FBE50D52}"/>
              </a:ext>
            </a:extLst>
          </p:cNvPr>
          <p:cNvSpPr txBox="1"/>
          <p:nvPr/>
        </p:nvSpPr>
        <p:spPr>
          <a:xfrm>
            <a:off x="1391219" y="2513902"/>
            <a:ext cx="5683637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보편적인 인공지능을 만들기 어려움을 인정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특정 분야에 많은 데이터가 있으면 해당 분야에서 인공지능 전문가가 됨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EF7FBC-194B-4BB7-B4E8-5DA7EFA69ECB}"/>
              </a:ext>
            </a:extLst>
          </p:cNvPr>
          <p:cNvGrpSpPr/>
          <p:nvPr/>
        </p:nvGrpSpPr>
        <p:grpSpPr>
          <a:xfrm>
            <a:off x="6537084" y="2348565"/>
            <a:ext cx="4324047" cy="2300172"/>
            <a:chOff x="7378642" y="2348565"/>
            <a:chExt cx="4324047" cy="2300172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F1739B8-13E8-41CC-BBD0-0293BEF6F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642" y="2348565"/>
              <a:ext cx="4324047" cy="192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7EB50-32B7-44BF-A43C-BC0F13550BDD}"/>
                </a:ext>
              </a:extLst>
            </p:cNvPr>
            <p:cNvSpPr txBox="1"/>
            <p:nvPr/>
          </p:nvSpPr>
          <p:spPr>
            <a:xfrm>
              <a:off x="7535216" y="4139110"/>
              <a:ext cx="4010900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2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670F3B-A643-459E-9546-5BC87E8D0149}"/>
              </a:ext>
            </a:extLst>
          </p:cNvPr>
          <p:cNvSpPr txBox="1"/>
          <p:nvPr/>
        </p:nvSpPr>
        <p:spPr>
          <a:xfrm>
            <a:off x="1310022" y="1843391"/>
            <a:ext cx="5406863" cy="420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(Multi layer Perceptron)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한계를 뛰어넘음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한 층의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여러 겹 쌓으면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어려운 문제도 풀 수 있음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여러 데이터를 이용한 ‘학습’ 의 개념이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(Back propagation)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Multi layer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학습시키기 위한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방법론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8" name="Picture 6" descr="딥러닝] 01. 딥러닝 기초이론-MLP">
            <a:extLst>
              <a:ext uri="{FF2B5EF4-FFF2-40B4-BE49-F238E27FC236}">
                <a16:creationId xmlns:a16="http://schemas.microsoft.com/office/drawing/2014/main" id="{80F4E1F4-8FA1-483A-8163-9D229CB4B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/>
          <a:stretch/>
        </p:blipFill>
        <p:spPr bwMode="auto">
          <a:xfrm>
            <a:off x="7016183" y="2076338"/>
            <a:ext cx="4161543" cy="24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2C76F-077E-47F2-9043-6E66CE32C5FA}"/>
              </a:ext>
            </a:extLst>
          </p:cNvPr>
          <p:cNvSpPr txBox="1"/>
          <p:nvPr/>
        </p:nvSpPr>
        <p:spPr>
          <a:xfrm>
            <a:off x="6546632" y="4462069"/>
            <a:ext cx="510064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4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97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(1987~1993)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769AE1-7DDF-4F73-B9C1-CE6AF5666023}"/>
              </a:ext>
            </a:extLst>
          </p:cNvPr>
          <p:cNvSpPr txBox="1"/>
          <p:nvPr/>
        </p:nvSpPr>
        <p:spPr>
          <a:xfrm>
            <a:off x="1381594" y="1971725"/>
            <a:ext cx="4143308" cy="374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시스템에 대한 실망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입력한 데이터 이외의 것에는 활용 불가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상식의 저주의 재조명</a:t>
            </a:r>
          </a:p>
          <a:p>
            <a:pPr defTabSz="914400">
              <a:lnSpc>
                <a:spcPct val="150000"/>
              </a:lnSpc>
            </a:pPr>
            <a:endParaRPr lang="en-US" altLang="ko-KR" sz="20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한계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충분히 학습시키기 위한 데이터의 부족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역전파를 가속화할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컴퓨팅 파워의 부족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5AEDA74-7170-4C06-9B40-DB5A5968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29" y="2371893"/>
            <a:ext cx="5741952" cy="2719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65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자유롭게 강사 소개 해주세요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5680708" y="2729837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사진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66EF41-0F60-4FDF-90E6-25096F7BF7A4}"/>
              </a:ext>
            </a:extLst>
          </p:cNvPr>
          <p:cNvSpPr txBox="1"/>
          <p:nvPr/>
        </p:nvSpPr>
        <p:spPr>
          <a:xfrm>
            <a:off x="5680709" y="3293834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글씨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D717D-9552-4D9F-BA96-F6D43ABB84B8}"/>
              </a:ext>
            </a:extLst>
          </p:cNvPr>
          <p:cNvSpPr txBox="1"/>
          <p:nvPr/>
        </p:nvSpPr>
        <p:spPr>
          <a:xfrm>
            <a:off x="5680709" y="3825123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기타등등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07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부흥기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(1993~2011)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9386D8-2CD7-4C39-9F71-C5F1CFBD865E}"/>
              </a:ext>
            </a:extLst>
          </p:cNvPr>
          <p:cNvSpPr txBox="1"/>
          <p:nvPr/>
        </p:nvSpPr>
        <p:spPr>
          <a:xfrm>
            <a:off x="6059844" y="1933202"/>
            <a:ext cx="576385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- 2016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Deep network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처음으로 사용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694D19-6109-4F54-AF7E-B248AF969422}"/>
              </a:ext>
            </a:extLst>
          </p:cNvPr>
          <p:cNvGrpSpPr/>
          <p:nvPr/>
        </p:nvGrpSpPr>
        <p:grpSpPr>
          <a:xfrm>
            <a:off x="7294557" y="2545366"/>
            <a:ext cx="3046783" cy="3620175"/>
            <a:chOff x="7897807" y="2343942"/>
            <a:chExt cx="3046783" cy="36201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BF6944-06FA-432D-B8A7-4C591B685253}"/>
                </a:ext>
              </a:extLst>
            </p:cNvPr>
            <p:cNvGrpSpPr/>
            <p:nvPr/>
          </p:nvGrpSpPr>
          <p:grpSpPr>
            <a:xfrm>
              <a:off x="7897807" y="2343942"/>
              <a:ext cx="3046783" cy="3620175"/>
              <a:chOff x="12414997" y="2065223"/>
              <a:chExt cx="7243373" cy="8606547"/>
            </a:xfrm>
          </p:grpSpPr>
          <p:pic>
            <p:nvPicPr>
              <p:cNvPr id="32" name="그림 3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3C923AD-4866-489B-AE4A-1A7CCAEF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4997" y="2065223"/>
                <a:ext cx="7243373" cy="86065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0FCA7ED-4062-45C6-BF92-698F442127B3}"/>
                  </a:ext>
                </a:extLst>
              </p:cNvPr>
              <p:cNvSpPr/>
              <p:nvPr/>
            </p:nvSpPr>
            <p:spPr>
              <a:xfrm>
                <a:off x="16490950" y="2139365"/>
                <a:ext cx="1444625" cy="38442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</p:grpSp>
        <p:pic>
          <p:nvPicPr>
            <p:cNvPr id="31" name="그림 30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5794F248-219D-45F9-AA95-F2E21C98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9835" y="3588376"/>
              <a:ext cx="1222726" cy="11313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94EE03B-5F77-49F4-9814-9388FD1C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87" y="1789957"/>
            <a:ext cx="2578703" cy="1668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07D754-4B6F-428A-A7C2-E1434A46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3" y="4080760"/>
            <a:ext cx="2827313" cy="1555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DB7583-4B70-4ED2-844F-F725AD8D2875}"/>
              </a:ext>
            </a:extLst>
          </p:cNvPr>
          <p:cNvSpPr txBox="1"/>
          <p:nvPr/>
        </p:nvSpPr>
        <p:spPr>
          <a:xfrm>
            <a:off x="770278" y="3458056"/>
            <a:ext cx="60115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[1997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체스 세계 체스 챔피언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Deep Blue]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D947A-1E5D-4105-ACCC-922BA63B1763}"/>
              </a:ext>
            </a:extLst>
          </p:cNvPr>
          <p:cNvSpPr txBox="1"/>
          <p:nvPr/>
        </p:nvSpPr>
        <p:spPr>
          <a:xfrm>
            <a:off x="757578" y="5624435"/>
            <a:ext cx="60369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[2011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제퍼디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퀴즈 쇼에서 우승한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Watson]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61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9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  <p:pic>
        <p:nvPicPr>
          <p:cNvPr id="12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F7CEF41-99EB-4EEA-B3E7-0DA9E448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06" y="3006289"/>
            <a:ext cx="2367696" cy="15784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19674-966F-4F11-B35F-C891D33C75C2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교수님의 </a:t>
            </a:r>
            <a:r>
              <a:rPr lang="en-US" altLang="ko-KR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대회에서 우승을 거두다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이후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E7619D-EA58-4CE4-B817-605DFCC05494}"/>
              </a:ext>
            </a:extLst>
          </p:cNvPr>
          <p:cNvGrpSpPr/>
          <p:nvPr/>
        </p:nvGrpSpPr>
        <p:grpSpPr>
          <a:xfrm>
            <a:off x="1553633" y="1988933"/>
            <a:ext cx="8411634" cy="3575891"/>
            <a:chOff x="1104900" y="3115000"/>
            <a:chExt cx="17453040" cy="74195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1BF82-3833-4329-90FD-B82386150D8D}"/>
                </a:ext>
              </a:extLst>
            </p:cNvPr>
            <p:cNvSpPr txBox="1"/>
            <p:nvPr/>
          </p:nvSpPr>
          <p:spPr>
            <a:xfrm>
              <a:off x="3755940" y="9477097"/>
              <a:ext cx="12808122" cy="1057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이후 현재까지 인공지능 분야는 꾸준히 발전하는 중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709ABF-E569-40F1-94B6-C9000BD8F812}"/>
                </a:ext>
              </a:extLst>
            </p:cNvPr>
            <p:cNvGrpSpPr/>
            <p:nvPr/>
          </p:nvGrpSpPr>
          <p:grpSpPr>
            <a:xfrm>
              <a:off x="1104900" y="5106981"/>
              <a:ext cx="5333276" cy="3611516"/>
              <a:chOff x="1107970" y="6047570"/>
              <a:chExt cx="5333276" cy="361151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795A2B-A13B-4259-8BE2-E2D66BFFF1F0}"/>
                  </a:ext>
                </a:extLst>
              </p:cNvPr>
              <p:cNvSpPr txBox="1"/>
              <p:nvPr/>
            </p:nvSpPr>
            <p:spPr>
              <a:xfrm>
                <a:off x="1107970" y="8828910"/>
                <a:ext cx="5333276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&lt;GPU 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병렬 컴퓨팅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3133CA4-C8DD-4E60-82A5-C33315B9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6958" y="6047570"/>
                <a:ext cx="3635301" cy="242353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3A56706-25CA-49EA-ACC8-394956535E5E}"/>
                </a:ext>
              </a:extLst>
            </p:cNvPr>
            <p:cNvGrpSpPr/>
            <p:nvPr/>
          </p:nvGrpSpPr>
          <p:grpSpPr>
            <a:xfrm>
              <a:off x="6365718" y="3115000"/>
              <a:ext cx="4831213" cy="3038126"/>
              <a:chOff x="1359002" y="2767760"/>
              <a:chExt cx="5689060" cy="357758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0504616-92C3-44C7-BBCD-AA8EE327E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9002" y="2767760"/>
                <a:ext cx="5689060" cy="272126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FE9655-EDE7-4212-90C8-E20F4BE28FCE}"/>
                  </a:ext>
                </a:extLst>
              </p:cNvPr>
              <p:cNvSpPr txBox="1"/>
              <p:nvPr/>
            </p:nvSpPr>
            <p:spPr>
              <a:xfrm>
                <a:off x="1536893" y="5367761"/>
                <a:ext cx="5333275" cy="977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빅데이터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CBF6F37-2BA1-4D11-9A9F-8659A6A3ED7F}"/>
                </a:ext>
              </a:extLst>
            </p:cNvPr>
            <p:cNvGrpSpPr/>
            <p:nvPr/>
          </p:nvGrpSpPr>
          <p:grpSpPr>
            <a:xfrm>
              <a:off x="11288338" y="4538892"/>
              <a:ext cx="7269602" cy="4466653"/>
              <a:chOff x="9051031" y="3392027"/>
              <a:chExt cx="7269602" cy="4466653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C853220-4FE7-4F54-828E-AB4451C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6153" y="3392027"/>
                <a:ext cx="5899355" cy="332330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955B40-A82F-4F9E-B9B0-DF4A37D0B3FE}"/>
                  </a:ext>
                </a:extLst>
              </p:cNvPr>
              <p:cNvSpPr txBox="1"/>
              <p:nvPr/>
            </p:nvSpPr>
            <p:spPr>
              <a:xfrm>
                <a:off x="9051031" y="7028504"/>
                <a:ext cx="7269602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&lt;2016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년 알파고 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VS </a:t>
                </a:r>
                <a:r>
                  <a:rPr lang="ko-KR" altLang="en-US" sz="2000" dirty="0" err="1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이세돌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31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두 색깔이 다른 원들을 가르는 선을 그리기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856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정확히 구분 실패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86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시계 또는 반시계 방향으로 움직이기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>
            <a:off x="5032938" y="2177093"/>
            <a:ext cx="2628546" cy="362170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0A1AFF1-9545-4362-B7BA-0C216E4F854D}"/>
              </a:ext>
            </a:extLst>
          </p:cNvPr>
          <p:cNvSpPr/>
          <p:nvPr/>
        </p:nvSpPr>
        <p:spPr>
          <a:xfrm>
            <a:off x="3997126" y="2119765"/>
            <a:ext cx="954814" cy="704554"/>
          </a:xfrm>
          <a:custGeom>
            <a:avLst/>
            <a:gdLst>
              <a:gd name="connsiteX0" fmla="*/ 0 w 1175657"/>
              <a:gd name="connsiteY0" fmla="*/ 722764 h 753217"/>
              <a:gd name="connsiteX1" fmla="*/ 130628 w 1175657"/>
              <a:gd name="connsiteY1" fmla="*/ 670513 h 753217"/>
              <a:gd name="connsiteX2" fmla="*/ 391886 w 1175657"/>
              <a:gd name="connsiteY2" fmla="*/ 17370 h 753217"/>
              <a:gd name="connsiteX3" fmla="*/ 1175657 w 1175657"/>
              <a:gd name="connsiteY3" fmla="*/ 252501 h 753217"/>
              <a:gd name="connsiteX0" fmla="*/ 0 w 1175657"/>
              <a:gd name="connsiteY0" fmla="*/ 722764 h 722764"/>
              <a:gd name="connsiteX1" fmla="*/ 391886 w 1175657"/>
              <a:gd name="connsiteY1" fmla="*/ 17370 h 722764"/>
              <a:gd name="connsiteX2" fmla="*/ 1175657 w 1175657"/>
              <a:gd name="connsiteY2" fmla="*/ 252501 h 722764"/>
              <a:gd name="connsiteX0" fmla="*/ 0 w 1175657"/>
              <a:gd name="connsiteY0" fmla="*/ 682575 h 682575"/>
              <a:gd name="connsiteX1" fmla="*/ 290286 w 1175657"/>
              <a:gd name="connsiteY1" fmla="*/ 21631 h 682575"/>
              <a:gd name="connsiteX2" fmla="*/ 1175657 w 1175657"/>
              <a:gd name="connsiteY2" fmla="*/ 212312 h 682575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2020 w 974477"/>
              <a:gd name="connsiteY0" fmla="*/ 767724 h 767724"/>
              <a:gd name="connsiteX1" fmla="*/ 101806 w 974477"/>
              <a:gd name="connsiteY1" fmla="*/ 17880 h 767724"/>
              <a:gd name="connsiteX2" fmla="*/ 974477 w 974477"/>
              <a:gd name="connsiteY2" fmla="*/ 246661 h 767724"/>
              <a:gd name="connsiteX0" fmla="*/ 4885 w 977342"/>
              <a:gd name="connsiteY0" fmla="*/ 767724 h 823752"/>
              <a:gd name="connsiteX1" fmla="*/ 104671 w 977342"/>
              <a:gd name="connsiteY1" fmla="*/ 17880 h 823752"/>
              <a:gd name="connsiteX2" fmla="*/ 977342 w 977342"/>
              <a:gd name="connsiteY2" fmla="*/ 246661 h 823752"/>
              <a:gd name="connsiteX0" fmla="*/ 63998 w 955175"/>
              <a:gd name="connsiteY0" fmla="*/ 833764 h 886609"/>
              <a:gd name="connsiteX1" fmla="*/ 82504 w 955175"/>
              <a:gd name="connsiteY1" fmla="*/ 17880 h 886609"/>
              <a:gd name="connsiteX2" fmla="*/ 955175 w 955175"/>
              <a:gd name="connsiteY2" fmla="*/ 246661 h 886609"/>
              <a:gd name="connsiteX0" fmla="*/ 117035 w 1008212"/>
              <a:gd name="connsiteY0" fmla="*/ 833764 h 833764"/>
              <a:gd name="connsiteX1" fmla="*/ 135541 w 1008212"/>
              <a:gd name="connsiteY1" fmla="*/ 17880 h 833764"/>
              <a:gd name="connsiteX2" fmla="*/ 1008212 w 1008212"/>
              <a:gd name="connsiteY2" fmla="*/ 246661 h 833764"/>
              <a:gd name="connsiteX0" fmla="*/ 63637 w 954814"/>
              <a:gd name="connsiteY0" fmla="*/ 704554 h 704554"/>
              <a:gd name="connsiteX1" fmla="*/ 214223 w 954814"/>
              <a:gd name="connsiteY1" fmla="*/ 51230 h 704554"/>
              <a:gd name="connsiteX2" fmla="*/ 954814 w 954814"/>
              <a:gd name="connsiteY2" fmla="*/ 117451 h 7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814" h="704554">
                <a:moveTo>
                  <a:pt x="63637" y="704554"/>
                </a:moveTo>
                <a:cubicBezTo>
                  <a:pt x="-63000" y="298517"/>
                  <a:pt x="5580" y="199457"/>
                  <a:pt x="214223" y="51230"/>
                </a:cubicBezTo>
                <a:cubicBezTo>
                  <a:pt x="388395" y="-18439"/>
                  <a:pt x="650014" y="-34949"/>
                  <a:pt x="954814" y="117451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97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성공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 flipH="1">
            <a:off x="5087701" y="2057400"/>
            <a:ext cx="1816922" cy="365520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99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481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5781B7C9-BE65-4AFE-99B0-4C37F95A68E8}"/>
              </a:ext>
            </a:extLst>
          </p:cNvPr>
          <p:cNvSpPr/>
          <p:nvPr/>
        </p:nvSpPr>
        <p:spPr>
          <a:xfrm>
            <a:off x="4792960" y="2108958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E58567-716D-4D9A-943E-51512ECA8D05}"/>
              </a:ext>
            </a:extLst>
          </p:cNvPr>
          <p:cNvSpPr txBox="1"/>
          <p:nvPr/>
        </p:nvSpPr>
        <p:spPr>
          <a:xfrm>
            <a:off x="7066364" y="1803562"/>
            <a:ext cx="4359826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Feedforward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67F3147-B282-4B8B-8E0A-53C61BF148DC}"/>
              </a:ext>
            </a:extLst>
          </p:cNvPr>
          <p:cNvSpPr/>
          <p:nvPr/>
        </p:nvSpPr>
        <p:spPr>
          <a:xfrm>
            <a:off x="4792960" y="35348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ECAB1E-4D2D-4115-8D5D-16570E722938}"/>
              </a:ext>
            </a:extLst>
          </p:cNvPr>
          <p:cNvSpPr txBox="1"/>
          <p:nvPr/>
        </p:nvSpPr>
        <p:spPr>
          <a:xfrm>
            <a:off x="7066365" y="32294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and Gradient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Backward propagation)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90ECF912-26F5-4670-BEFE-B8AED50C0C07}"/>
              </a:ext>
            </a:extLst>
          </p:cNvPr>
          <p:cNvSpPr/>
          <p:nvPr/>
        </p:nvSpPr>
        <p:spPr>
          <a:xfrm>
            <a:off x="4792960" y="49607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024AABB-34DC-421A-84E3-0B7F7C9665CB}"/>
              </a:ext>
            </a:extLst>
          </p:cNvPr>
          <p:cNvSpPr txBox="1"/>
          <p:nvPr/>
        </p:nvSpPr>
        <p:spPr>
          <a:xfrm>
            <a:off x="7066365" y="46553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Update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최적화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Optimize)</a:t>
            </a:r>
          </a:p>
        </p:txBody>
      </p:sp>
    </p:spTree>
    <p:extLst>
      <p:ext uri="{BB962C8B-B14F-4D97-AF65-F5344CB8AC3E}">
        <p14:creationId xmlns:p14="http://schemas.microsoft.com/office/powerpoint/2010/main" val="83174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반갑다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C9527A6-94AD-4F6B-8131-1342021B5052}"/>
              </a:ext>
            </a:extLst>
          </p:cNvPr>
          <p:cNvSpPr txBox="1"/>
          <p:nvPr/>
        </p:nvSpPr>
        <p:spPr>
          <a:xfrm>
            <a:off x="1854200" y="1571502"/>
            <a:ext cx="8747760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오늘부터 이틀 동안 인공지능에 빠져 봅시다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그런데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인공지능이 정확히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뭔데요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E180C-AF7A-4F1B-9B3A-432DE036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786261"/>
            <a:ext cx="7264400" cy="32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Layer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Perceptron (</a:t>
              </a: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F9A1F65F-2A84-475B-AE1B-291DDA2B6F2F}"/>
              </a:ext>
            </a:extLst>
          </p:cNvPr>
          <p:cNvSpPr/>
          <p:nvPr/>
        </p:nvSpPr>
        <p:spPr>
          <a:xfrm>
            <a:off x="1330270" y="1748446"/>
            <a:ext cx="9952409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=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Fully Connected Layer (FC layer)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층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쌓여 있는 구조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가장 전통적이며 최소한의 성능 척도로 사용됨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현재도 많은 딥러닝 구조에 사용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되며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곱셈과 덧셈 연산으로만 이루어짐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9253A85E-C9CE-4C59-99E9-73492AFE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85" y="3758135"/>
            <a:ext cx="4049452" cy="206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cs231n.github.io/assets/nn1/neuron_model.jpeg">
            <a:extLst>
              <a:ext uri="{FF2B5EF4-FFF2-40B4-BE49-F238E27FC236}">
                <a16:creationId xmlns:a16="http://schemas.microsoft.com/office/drawing/2014/main" id="{483A4911-B524-4C81-A3F3-48C38003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77" y="3626908"/>
            <a:ext cx="1672701" cy="95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097C1B9-659E-4C8C-810D-C93EF9A4D966}"/>
              </a:ext>
            </a:extLst>
          </p:cNvPr>
          <p:cNvSpPr txBox="1"/>
          <p:nvPr/>
        </p:nvSpPr>
        <p:spPr>
          <a:xfrm>
            <a:off x="1547977" y="4581286"/>
            <a:ext cx="167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&lt;Perceptron&gt;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5996518-3CEB-4AA7-9839-DD96B9767B99}"/>
              </a:ext>
            </a:extLst>
          </p:cNvPr>
          <p:cNvGrpSpPr/>
          <p:nvPr/>
        </p:nvGrpSpPr>
        <p:grpSpPr>
          <a:xfrm>
            <a:off x="1547977" y="4912148"/>
            <a:ext cx="1672702" cy="1262155"/>
            <a:chOff x="1227937" y="3581400"/>
            <a:chExt cx="3642181" cy="2748247"/>
          </a:xfrm>
        </p:grpSpPr>
        <p:pic>
          <p:nvPicPr>
            <p:cNvPr id="3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73FF6FF7-88AE-4931-93BB-FF1BB2509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75DB71-890B-4001-B4F3-DB34246F55F5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0307EC-97A6-4ADA-9D23-388D27CCAB98}"/>
              </a:ext>
            </a:extLst>
          </p:cNvPr>
          <p:cNvGrpSpPr/>
          <p:nvPr/>
        </p:nvGrpSpPr>
        <p:grpSpPr>
          <a:xfrm>
            <a:off x="3778097" y="3626908"/>
            <a:ext cx="1672702" cy="1262155"/>
            <a:chOff x="1227937" y="3581400"/>
            <a:chExt cx="3642181" cy="2748247"/>
          </a:xfrm>
        </p:grpSpPr>
        <p:pic>
          <p:nvPicPr>
            <p:cNvPr id="3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2051AF51-330D-4F86-896F-0BC5444E0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84F77D-7F5B-4D5B-B4FA-13DF03D64234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7190C80-26B5-402D-83F2-B7E5FBA20544}"/>
              </a:ext>
            </a:extLst>
          </p:cNvPr>
          <p:cNvGrpSpPr/>
          <p:nvPr/>
        </p:nvGrpSpPr>
        <p:grpSpPr>
          <a:xfrm>
            <a:off x="3778097" y="4912148"/>
            <a:ext cx="1672702" cy="1262155"/>
            <a:chOff x="1227937" y="3581400"/>
            <a:chExt cx="3642181" cy="2748247"/>
          </a:xfrm>
        </p:grpSpPr>
        <p:pic>
          <p:nvPicPr>
            <p:cNvPr id="43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58114224-499A-4798-B4BF-999E87B1C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B2CB70-E4A2-4C7B-80D2-54B6F45AD620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75AF23-97EB-4953-8419-8963B755EFBD}"/>
              </a:ext>
            </a:extLst>
          </p:cNvPr>
          <p:cNvSpPr txBox="1"/>
          <p:nvPr/>
        </p:nvSpPr>
        <p:spPr>
          <a:xfrm>
            <a:off x="3209927" y="4611766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6245E1-A7D9-4216-96EB-26AD76A93813}"/>
              </a:ext>
            </a:extLst>
          </p:cNvPr>
          <p:cNvSpPr txBox="1"/>
          <p:nvPr/>
        </p:nvSpPr>
        <p:spPr>
          <a:xfrm>
            <a:off x="5561135" y="4504341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...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4B8DF84-8355-4040-99F7-E68F5C820436}"/>
              </a:ext>
            </a:extLst>
          </p:cNvPr>
          <p:cNvCxnSpPr/>
          <p:nvPr/>
        </p:nvCxnSpPr>
        <p:spPr>
          <a:xfrm>
            <a:off x="6487160" y="4790440"/>
            <a:ext cx="6096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7142C2-6E54-47B4-8EA4-2587C530F130}"/>
              </a:ext>
            </a:extLst>
          </p:cNvPr>
          <p:cNvSpPr txBox="1"/>
          <p:nvPr/>
        </p:nvSpPr>
        <p:spPr>
          <a:xfrm>
            <a:off x="7712400" y="5828333"/>
            <a:ext cx="325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&lt;Multi-Layer Perceptron&gt;</a:t>
            </a:r>
          </a:p>
        </p:txBody>
      </p:sp>
    </p:spTree>
    <p:extLst>
      <p:ext uri="{BB962C8B-B14F-4D97-AF65-F5344CB8AC3E}">
        <p14:creationId xmlns:p14="http://schemas.microsoft.com/office/powerpoint/2010/main" val="139237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순전파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(Feedforward)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6"/>
            <a:ext cx="9219620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네트워크의 모든 구성 요소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통과할 때까지 계산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최종적으로 문제에서 정의한 결과물의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점수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(score)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나옴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단계에서 사용하는 네트워크의 종류에 따라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MLP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CNN,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RNN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등이 결정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7E7654-C17F-4F8D-B1C2-7ECADE3BD0B7}"/>
              </a:ext>
            </a:extLst>
          </p:cNvPr>
          <p:cNvGrpSpPr/>
          <p:nvPr/>
        </p:nvGrpSpPr>
        <p:grpSpPr>
          <a:xfrm>
            <a:off x="3244724" y="3588402"/>
            <a:ext cx="5702553" cy="2407902"/>
            <a:chOff x="1031875" y="5724084"/>
            <a:chExt cx="12525549" cy="528891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A6854A1-0D87-4472-BD47-01FEBF8C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50" y="5724084"/>
              <a:ext cx="7765084" cy="5288911"/>
            </a:xfrm>
            <a:prstGeom prst="rect">
              <a:avLst/>
            </a:prstGeom>
          </p:spPr>
        </p:pic>
        <p:pic>
          <p:nvPicPr>
            <p:cNvPr id="32" name="Picture 2" descr="baby cat image에 대한 이미지 검색결과">
              <a:extLst>
                <a:ext uri="{FF2B5EF4-FFF2-40B4-BE49-F238E27FC236}">
                  <a16:creationId xmlns:a16="http://schemas.microsoft.com/office/drawing/2014/main" id="{AB303AEE-9328-4462-8BA8-6772994E5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031875" y="7364660"/>
              <a:ext cx="1684197" cy="20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0DD6E60-1135-491D-93F3-12A108F0AB95}"/>
                </a:ext>
              </a:extLst>
            </p:cNvPr>
            <p:cNvSpPr/>
            <p:nvPr/>
          </p:nvSpPr>
          <p:spPr>
            <a:xfrm>
              <a:off x="11003314" y="7100041"/>
              <a:ext cx="239989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1.5</a:t>
              </a:r>
              <a:endPara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296174F-D3E4-4B4D-B3C3-3E0847CFF175}"/>
                </a:ext>
              </a:extLst>
            </p:cNvPr>
            <p:cNvSpPr/>
            <p:nvPr/>
          </p:nvSpPr>
          <p:spPr>
            <a:xfrm>
              <a:off x="11003314" y="8565379"/>
              <a:ext cx="255411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3.7</a:t>
              </a:r>
              <a:endPara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434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손실 함수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(Loss function)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5"/>
            <a:ext cx="9219620" cy="447441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출력으로 나온 데이터가 실제 정답과 얼마나 차이가 나는지를 나타냄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방향을 설정하는 아주 중요한 부분</a:t>
            </a:r>
            <a:r>
              <a:rPr lang="en-US" altLang="ko-KR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결과값을 토대로 </a:t>
            </a: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가중치들이 업데이트 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학습이 거듭 반복되면 해당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은 값이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작아짐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회귀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(Regression)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Mean Squared Error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분류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(Classification)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929337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Mean Squared Error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MSE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평균 제곱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F869B2-7837-49CE-AB0B-C9160F19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26" y="2285119"/>
            <a:ext cx="3299146" cy="10934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82CE3C-EDCE-4737-85C8-DF8D501E125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1D3D846-F3B6-4F26-A59B-E078B261C644}"/>
                </a:ext>
              </a:extLst>
            </p:cNvPr>
            <p:cNvSpPr/>
            <p:nvPr/>
          </p:nvSpPr>
          <p:spPr>
            <a:xfrm>
              <a:off x="16657681" y="6285806"/>
              <a:ext cx="3116976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(0.1 - 1)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286FAE-A784-43DE-84F8-54F5359E7102}"/>
                </a:ext>
              </a:extLst>
            </p:cNvPr>
            <p:cNvSpPr/>
            <p:nvPr/>
          </p:nvSpPr>
          <p:spPr>
            <a:xfrm>
              <a:off x="16624014" y="7751144"/>
              <a:ext cx="3475993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(0.9 - 0)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C78068D-412E-46C4-878B-828416189820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418B67-F6AC-43A5-A9B4-697BAFE6FD86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769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Cross Entropy Error (CSE,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교차 엔트로피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C014334-3CB5-4641-9AD4-EC1E58A7F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76" y="1901217"/>
            <a:ext cx="3398976" cy="10659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371B015-4231-4468-B648-A52FAC179856}"/>
              </a:ext>
            </a:extLst>
          </p:cNvPr>
          <p:cNvSpPr txBox="1"/>
          <p:nvPr/>
        </p:nvSpPr>
        <p:spPr>
          <a:xfrm>
            <a:off x="6001967" y="5428809"/>
            <a:ext cx="6103673" cy="6742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정답일 때의 출력이 전체 값을 결정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FA55C3D-0C23-4DA5-8EE5-918AEF8EA99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/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  <a:blipFill>
                  <a:blip r:embed="rId5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/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𝟗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5F9867-4CE6-4FCC-835A-E7D76562183F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BC0E0C9-E927-4E59-BF28-A7F9BB25A8B0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512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8D9F8D-91DD-4467-9539-F4DD2584397B}"/>
              </a:ext>
            </a:extLst>
          </p:cNvPr>
          <p:cNvSpPr txBox="1"/>
          <p:nvPr/>
        </p:nvSpPr>
        <p:spPr>
          <a:xfrm>
            <a:off x="1268288" y="1710035"/>
            <a:ext cx="8607231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Feedfoward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들의 결과로 나온 값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적절한 𝑤들 덕분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높은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적절하지 않은 𝑤들 때문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/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solidFill>
                <a:srgbClr val="CB6B23">
                  <a:lumMod val="20000"/>
                  <a:lumOff val="80000"/>
                </a:srgbClr>
              </a:solid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rIns="45719" anchor="ctr"/>
              <a:lstStyle/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Loss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바탕으로 각각의 𝒘 하나 하나가 얼마나 영향을 주었는지 알아내고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좀 더 적절한 방향으로 𝒘들을 변경해 나가는 것을 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Backpropagation (</a:t>
                </a:r>
                <a:r>
                  <a:rPr lang="ko-KR" altLang="en-US" sz="2000" b="1" dirty="0" err="1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역전파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라 함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목표 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: 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적절한 가중치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찾아내기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745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𝑤와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관계를 이용해 좋은 𝑤를 찾아가는 방법이 존재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그래프의 기울기를 이용한 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Gradient Descent (</a:t>
            </a: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lang="ko-KR" altLang="en-US" sz="24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)★ ★ ★ ★ ★</a:t>
            </a:r>
          </a:p>
        </p:txBody>
      </p:sp>
      <p:pic>
        <p:nvPicPr>
          <p:cNvPr id="13" name="Picture 2" descr="A local minimum and a global minimum.">
            <a:extLst>
              <a:ext uri="{FF2B5EF4-FFF2-40B4-BE49-F238E27FC236}">
                <a16:creationId xmlns:a16="http://schemas.microsoft.com/office/drawing/2014/main" id="{6B611CF5-B5E1-40D7-BFD7-FB79E8BC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40" y="3434050"/>
            <a:ext cx="4526774" cy="24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CF0F0C1-F650-4988-AAF0-8582E860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90" y="3533992"/>
            <a:ext cx="4032741" cy="22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E1FA4-0085-4AF4-9933-88212B61DEC5}"/>
              </a:ext>
            </a:extLst>
          </p:cNvPr>
          <p:cNvSpPr txBox="1"/>
          <p:nvPr/>
        </p:nvSpPr>
        <p:spPr>
          <a:xfrm>
            <a:off x="1704630" y="5997611"/>
            <a:ext cx="104106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https://bradleyboehmke.github.io/HOML/deep-learning.html</a:t>
            </a:r>
          </a:p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https://www.pyimagesearch.com/2019/10/14/why-is-my-validation-loss-lower-than-my-training-loss/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06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임의의 한 지점으로부터 시작해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loss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줄어드는 방향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𝑤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(weights=parameters)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들을 갱신하는 방법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C4DD7-2CB2-468E-8602-D9356C8DCEBB}"/>
              </a:ext>
            </a:extLst>
          </p:cNvPr>
          <p:cNvGrpSpPr/>
          <p:nvPr/>
        </p:nvGrpSpPr>
        <p:grpSpPr>
          <a:xfrm>
            <a:off x="3117098" y="1634551"/>
            <a:ext cx="4980395" cy="4785758"/>
            <a:chOff x="5967982" y="1480902"/>
            <a:chExt cx="7544571" cy="10245266"/>
          </a:xfrm>
        </p:grpSpPr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596D96ED-000D-4F44-83C7-26B0F9A06243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6197DD5-F268-41F3-86A6-BCE05D8B19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CDABC07-E420-41C5-91B1-BB3F00F05EB6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AE8F3CE-C7CA-4406-AEBE-AD55F0611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3587E9C-8468-4A18-A704-1EFBA643B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5A1E28E-72D9-407E-9C24-2061DAC85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59BA5F6-40B9-42A1-8F84-9F8BD2FF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0283093-495B-454B-A83B-3FC82E3B0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623F9C3-8C06-442F-B561-EE60C129D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DE7261E-06BB-4ED6-8089-99F5A9913F12}"/>
                </a:ext>
              </a:extLst>
            </p:cNvPr>
            <p:cNvSpPr/>
            <p:nvPr/>
          </p:nvSpPr>
          <p:spPr>
            <a:xfrm>
              <a:off x="11049170" y="8010286"/>
              <a:ext cx="15286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577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F84C16-F73B-4BED-9418-0D6F7498A2F0}"/>
              </a:ext>
            </a:extLst>
          </p:cNvPr>
          <p:cNvGrpSpPr/>
          <p:nvPr/>
        </p:nvGrpSpPr>
        <p:grpSpPr>
          <a:xfrm>
            <a:off x="7476853" y="1841499"/>
            <a:ext cx="3028847" cy="3966145"/>
            <a:chOff x="11814048" y="2209350"/>
            <a:chExt cx="6318059" cy="8273229"/>
          </a:xfrm>
        </p:grpSpPr>
        <p:pic>
          <p:nvPicPr>
            <p:cNvPr id="28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DE33E216-CE36-481B-84C3-4A8B03B2E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7" b="21379"/>
            <a:stretch/>
          </p:blipFill>
          <p:spPr bwMode="auto">
            <a:xfrm>
              <a:off x="11814048" y="2209350"/>
              <a:ext cx="6318059" cy="405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116D40EC-9DE4-4B06-8045-C3F777716B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5" b="21379"/>
            <a:stretch/>
          </p:blipFill>
          <p:spPr bwMode="auto">
            <a:xfrm>
              <a:off x="11869192" y="6425212"/>
              <a:ext cx="6207770" cy="405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9F65A3-7F2E-4FCD-ACCC-C2854B4BBBC8}"/>
              </a:ext>
            </a:extLst>
          </p:cNvPr>
          <p:cNvSpPr txBox="1"/>
          <p:nvPr/>
        </p:nvSpPr>
        <p:spPr>
          <a:xfrm>
            <a:off x="1829054" y="6106853"/>
            <a:ext cx="102168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Trask, Andrew W. Grokking deep learning. Simon and Schuster, 2019.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10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4980395" cy="6045659"/>
            <a:chOff x="5967982" y="1480902"/>
            <a:chExt cx="7544571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106258D-F38D-4092-B822-7007C3D10D1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92BDDB3-23EF-4F1B-BBBF-A0AA13602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87445C-0CA2-4A8B-ACF6-F382C4BB61AF}"/>
                </a:ext>
              </a:extLst>
            </p:cNvPr>
            <p:cNvSpPr/>
            <p:nvPr/>
          </p:nvSpPr>
          <p:spPr>
            <a:xfrm>
              <a:off x="11049170" y="8046590"/>
              <a:ext cx="152864" cy="18753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05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016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작다면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도달하는 데에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너무 오래 걸림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2201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아이고</a:t>
              </a: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어느 세월에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...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7142" y="6847291"/>
              <a:ext cx="80404" cy="331412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8340" y="7213499"/>
              <a:ext cx="78803" cy="39442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2472" y="7625922"/>
              <a:ext cx="95269" cy="34529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4971" y="7998016"/>
              <a:ext cx="113862" cy="35724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2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크다면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반대편으로 건너뛰어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찾기 힘듦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149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kern="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오메</a:t>
              </a:r>
              <a:endPara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여기가 어디야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?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307" y="6847291"/>
              <a:ext cx="2453242" cy="41567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>
              <a:off x="8784307" y="7329977"/>
              <a:ext cx="2479632" cy="11726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4156" y="7556133"/>
              <a:ext cx="2363391" cy="55282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>
              <a:off x="8926569" y="8184344"/>
              <a:ext cx="1998403" cy="46068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833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Optimization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최적화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3E3942F-3ED4-43EE-BAF7-BAE6835D275C}"/>
              </a:ext>
            </a:extLst>
          </p:cNvPr>
          <p:cNvSpPr txBox="1"/>
          <p:nvPr/>
        </p:nvSpPr>
        <p:spPr>
          <a:xfrm>
            <a:off x="1596493" y="3818390"/>
            <a:ext cx="6168492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Stochastic Gradient Decent (SGD)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AdaGrad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RMSProp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Momentum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Adam</a:t>
            </a:r>
          </a:p>
        </p:txBody>
      </p: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역전파를 통해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weights(= parameters)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업데이트 시키는 방법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기본적인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Gradient Decent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방식을 기반으로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학습의 안정성 및 효율성을 위해 여러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Optimization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기법들이 제안됨</a:t>
            </a:r>
          </a:p>
        </p:txBody>
      </p:sp>
    </p:spTree>
    <p:extLst>
      <p:ext uri="{BB962C8B-B14F-4D97-AF65-F5344CB8AC3E}">
        <p14:creationId xmlns:p14="http://schemas.microsoft.com/office/powerpoint/2010/main" val="2603691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Batch Learning (Epoch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전체 훈련 데이터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대규모 데이터셋에 적용하기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 구성이 항상 같기 때문에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local minima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빠질 가능성이 있음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A13BB2-2140-405C-BD94-2D569A050670}"/>
              </a:ext>
            </a:extLst>
          </p:cNvPr>
          <p:cNvGrpSpPr/>
          <p:nvPr/>
        </p:nvGrpSpPr>
        <p:grpSpPr>
          <a:xfrm>
            <a:off x="2097529" y="4112287"/>
            <a:ext cx="7996942" cy="1600719"/>
            <a:chOff x="467544" y="2752630"/>
            <a:chExt cx="7507408" cy="1502731"/>
          </a:xfrm>
        </p:grpSpPr>
        <p:pic>
          <p:nvPicPr>
            <p:cNvPr id="11" name="Picture 20" descr="관련 이미지">
              <a:extLst>
                <a:ext uri="{FF2B5EF4-FFF2-40B4-BE49-F238E27FC236}">
                  <a16:creationId xmlns:a16="http://schemas.microsoft.com/office/drawing/2014/main" id="{EA894C25-E4E9-473D-A3B9-4D519D617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020" y="2852012"/>
              <a:ext cx="1244932" cy="124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dog image에 대한 이미지 검색결과">
              <a:extLst>
                <a:ext uri="{FF2B5EF4-FFF2-40B4-BE49-F238E27FC236}">
                  <a16:creationId xmlns:a16="http://schemas.microsoft.com/office/drawing/2014/main" id="{CD193E2F-D8B9-4E1E-9689-0BE552177D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708969" y="2857227"/>
              <a:ext cx="1239282" cy="126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dog image에 대한 이미지 검색결과">
              <a:extLst>
                <a:ext uri="{FF2B5EF4-FFF2-40B4-BE49-F238E27FC236}">
                  <a16:creationId xmlns:a16="http://schemas.microsoft.com/office/drawing/2014/main" id="{74F1481A-8DD9-4B9D-B36B-D611B86A43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4697655" y="2825203"/>
              <a:ext cx="1200777" cy="126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dog image에 대한 이미지 검색결과">
              <a:extLst>
                <a:ext uri="{FF2B5EF4-FFF2-40B4-BE49-F238E27FC236}">
                  <a16:creationId xmlns:a16="http://schemas.microsoft.com/office/drawing/2014/main" id="{33339F0A-40C0-4419-A27D-444187FD8F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3478998" y="2773722"/>
              <a:ext cx="1296145" cy="140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cat image에 대한 이미지 검색결과">
              <a:extLst>
                <a:ext uri="{FF2B5EF4-FFF2-40B4-BE49-F238E27FC236}">
                  <a16:creationId xmlns:a16="http://schemas.microsoft.com/office/drawing/2014/main" id="{9786CB21-2E27-48E8-95F8-D412B15E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41" y="3040078"/>
              <a:ext cx="913906" cy="91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cat image에 대한 이미지 검색결과">
              <a:extLst>
                <a:ext uri="{FF2B5EF4-FFF2-40B4-BE49-F238E27FC236}">
                  <a16:creationId xmlns:a16="http://schemas.microsoft.com/office/drawing/2014/main" id="{B89052A5-81D7-4F2B-9F9A-F9CF9E47F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023" y="3043504"/>
              <a:ext cx="1188362" cy="1188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관련 이미지">
              <a:extLst>
                <a:ext uri="{FF2B5EF4-FFF2-40B4-BE49-F238E27FC236}">
                  <a16:creationId xmlns:a16="http://schemas.microsoft.com/office/drawing/2014/main" id="{9EF18A64-EF45-415A-833D-A6A5CC836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930274" y="2752630"/>
              <a:ext cx="1457930" cy="150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by cat image에 대한 이미지 검색결과">
              <a:extLst>
                <a:ext uri="{FF2B5EF4-FFF2-40B4-BE49-F238E27FC236}">
                  <a16:creationId xmlns:a16="http://schemas.microsoft.com/office/drawing/2014/main" id="{E8F23ED6-2F06-4AE1-A680-F6BA9C1429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467544" y="3068960"/>
              <a:ext cx="981486" cy="117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3116B4-8688-4AFB-97EE-0EE085EC3EEF}"/>
              </a:ext>
            </a:extLst>
          </p:cNvPr>
          <p:cNvSpPr txBox="1"/>
          <p:nvPr/>
        </p:nvSpPr>
        <p:spPr>
          <a:xfrm>
            <a:off x="2749653" y="5788904"/>
            <a:ext cx="616849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방에 이걸 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...?</a:t>
            </a:r>
          </a:p>
        </p:txBody>
      </p:sp>
    </p:spTree>
    <p:extLst>
      <p:ext uri="{BB962C8B-B14F-4D97-AF65-F5344CB8AC3E}">
        <p14:creationId xmlns:p14="http://schemas.microsoft.com/office/powerpoint/2010/main" val="1944183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Mini-batch (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미니배치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몇 개의 샘플을 하나의 소규모 집합 단위로 하여 가중치를 업데이트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복수의 샘플을 묶은 작은 집합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미니배치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(Mini-batch)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라고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74F41-7300-4AE5-9B6A-8E1479015B23}"/>
              </a:ext>
            </a:extLst>
          </p:cNvPr>
          <p:cNvGrpSpPr/>
          <p:nvPr/>
        </p:nvGrpSpPr>
        <p:grpSpPr>
          <a:xfrm>
            <a:off x="1486190" y="3470500"/>
            <a:ext cx="9675389" cy="2063762"/>
            <a:chOff x="1486190" y="3470500"/>
            <a:chExt cx="9675389" cy="206376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D15B018-5F07-4D10-8227-A9211A53A23D}"/>
                </a:ext>
              </a:extLst>
            </p:cNvPr>
            <p:cNvSpPr/>
            <p:nvPr/>
          </p:nvSpPr>
          <p:spPr>
            <a:xfrm>
              <a:off x="3951008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F5B7A81-E8B5-4A5A-A38D-F45D2E2EEF45}"/>
                </a:ext>
              </a:extLst>
            </p:cNvPr>
            <p:cNvSpPr/>
            <p:nvPr/>
          </p:nvSpPr>
          <p:spPr>
            <a:xfrm>
              <a:off x="6326151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11A11FC-0EFC-4F49-9B20-1E7967A43571}"/>
                </a:ext>
              </a:extLst>
            </p:cNvPr>
            <p:cNvSpPr/>
            <p:nvPr/>
          </p:nvSpPr>
          <p:spPr>
            <a:xfrm>
              <a:off x="8891792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CD52351-146E-4715-8BD1-A2C941011DEC}"/>
                </a:ext>
              </a:extLst>
            </p:cNvPr>
            <p:cNvSpPr/>
            <p:nvPr/>
          </p:nvSpPr>
          <p:spPr>
            <a:xfrm>
              <a:off x="1486190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pic>
          <p:nvPicPr>
            <p:cNvPr id="67" name="Picture 18" descr="dog image에 대한 이미지 검색결과">
              <a:extLst>
                <a:ext uri="{FF2B5EF4-FFF2-40B4-BE49-F238E27FC236}">
                  <a16:creationId xmlns:a16="http://schemas.microsoft.com/office/drawing/2014/main" id="{DDD64ADD-3107-4841-BE25-595086295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055317" y="4218381"/>
              <a:ext cx="1071482" cy="1096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6" descr="dog image에 대한 이미지 검색결과">
              <a:extLst>
                <a:ext uri="{FF2B5EF4-FFF2-40B4-BE49-F238E27FC236}">
                  <a16:creationId xmlns:a16="http://schemas.microsoft.com/office/drawing/2014/main" id="{BF322C9D-F233-4CB3-83D1-03F8B80A1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7510167" y="4202782"/>
              <a:ext cx="930624" cy="97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4" descr="dog image에 대한 이미지 검색결과">
              <a:extLst>
                <a:ext uri="{FF2B5EF4-FFF2-40B4-BE49-F238E27FC236}">
                  <a16:creationId xmlns:a16="http://schemas.microsoft.com/office/drawing/2014/main" id="{0E2A2590-E4E8-46D6-8B22-ECDF1E25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6560605" y="4168434"/>
              <a:ext cx="1004536" cy="10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DDCD70B-CECA-4EAA-BE8A-A9CA2024AFEF}"/>
                </a:ext>
              </a:extLst>
            </p:cNvPr>
            <p:cNvGrpSpPr/>
            <p:nvPr/>
          </p:nvGrpSpPr>
          <p:grpSpPr>
            <a:xfrm>
              <a:off x="9115145" y="4178266"/>
              <a:ext cx="1823080" cy="1076368"/>
              <a:chOff x="9007316" y="4154127"/>
              <a:chExt cx="1823080" cy="1076368"/>
            </a:xfrm>
          </p:grpSpPr>
          <p:pic>
            <p:nvPicPr>
              <p:cNvPr id="66" name="Picture 20" descr="관련 이미지">
                <a:extLst>
                  <a:ext uri="{FF2B5EF4-FFF2-40B4-BE49-F238E27FC236}">
                    <a16:creationId xmlns:a16="http://schemas.microsoft.com/office/drawing/2014/main" id="{94FC44CE-64B6-4739-BD54-6A1984726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7316" y="4154127"/>
                <a:ext cx="1076367" cy="1076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12" descr="cat image에 대한 이미지 검색결과">
                <a:extLst>
                  <a:ext uri="{FF2B5EF4-FFF2-40B4-BE49-F238E27FC236}">
                    <a16:creationId xmlns:a16="http://schemas.microsoft.com/office/drawing/2014/main" id="{450DF876-6429-4217-A5F9-7B5EECAA0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6685" y="4290455"/>
                <a:ext cx="803711" cy="803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3" name="Picture 10" descr="cat image에 대한 이미지 검색결과">
              <a:extLst>
                <a:ext uri="{FF2B5EF4-FFF2-40B4-BE49-F238E27FC236}">
                  <a16:creationId xmlns:a16="http://schemas.microsoft.com/office/drawing/2014/main" id="{6E64FEEB-239A-4A66-AB0D-70491E583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787" y="4314049"/>
              <a:ext cx="873343" cy="873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관련 이미지">
              <a:extLst>
                <a:ext uri="{FF2B5EF4-FFF2-40B4-BE49-F238E27FC236}">
                  <a16:creationId xmlns:a16="http://schemas.microsoft.com/office/drawing/2014/main" id="{E27FB5DF-2DAC-458C-85A7-2363AEEEC1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2262051" y="4070544"/>
              <a:ext cx="1282138" cy="132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baby cat image에 대한 이미지 검색결과">
              <a:extLst>
                <a:ext uri="{FF2B5EF4-FFF2-40B4-BE49-F238E27FC236}">
                  <a16:creationId xmlns:a16="http://schemas.microsoft.com/office/drawing/2014/main" id="{E155F01F-22C1-4F34-9F3C-FD4DC0A6AC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855115" y="4348732"/>
              <a:ext cx="863142" cy="102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F3A32-9CC4-4723-B13F-C09BA58B2822}"/>
                </a:ext>
              </a:extLst>
            </p:cNvPr>
            <p:cNvSpPr txBox="1"/>
            <p:nvPr/>
          </p:nvSpPr>
          <p:spPr>
            <a:xfrm>
              <a:off x="1903638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95606D-18C5-40F1-90EE-31962D1FF498}"/>
                </a:ext>
              </a:extLst>
            </p:cNvPr>
            <p:cNvSpPr txBox="1"/>
            <p:nvPr/>
          </p:nvSpPr>
          <p:spPr>
            <a:xfrm>
              <a:off x="4376526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FD68FF-22F8-4C61-B45A-1A2101FC6A8C}"/>
                </a:ext>
              </a:extLst>
            </p:cNvPr>
            <p:cNvSpPr txBox="1"/>
            <p:nvPr/>
          </p:nvSpPr>
          <p:spPr>
            <a:xfrm>
              <a:off x="6669811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CFA315-1FAE-45F1-B7E6-08590859AE34}"/>
                </a:ext>
              </a:extLst>
            </p:cNvPr>
            <p:cNvSpPr txBox="1"/>
            <p:nvPr/>
          </p:nvSpPr>
          <p:spPr>
            <a:xfrm>
              <a:off x="9228912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907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Epoch, Batch size, Iteration (step)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14E86C1-502D-4E9B-BF78-CC285F3E7D8F}"/>
              </a:ext>
            </a:extLst>
          </p:cNvPr>
          <p:cNvGrpSpPr/>
          <p:nvPr/>
        </p:nvGrpSpPr>
        <p:grpSpPr>
          <a:xfrm>
            <a:off x="1766314" y="2201192"/>
            <a:ext cx="8608893" cy="937864"/>
            <a:chOff x="2090334" y="8712200"/>
            <a:chExt cx="14572066" cy="158750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BD46F75-375C-40A5-B637-42A8774B5D79}"/>
                </a:ext>
              </a:extLst>
            </p:cNvPr>
            <p:cNvSpPr/>
            <p:nvPr/>
          </p:nvSpPr>
          <p:spPr>
            <a:xfrm>
              <a:off x="2090334" y="8712200"/>
              <a:ext cx="14572066" cy="1587500"/>
            </a:xfrm>
            <a:prstGeom prst="rect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0D7F54-47A3-4480-83FC-EC38FF89177B}"/>
                </a:ext>
              </a:extLst>
            </p:cNvPr>
            <p:cNvSpPr/>
            <p:nvPr/>
          </p:nvSpPr>
          <p:spPr>
            <a:xfrm>
              <a:off x="233079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FA9D20D-740A-4568-8D53-E84C922828A6}"/>
                </a:ext>
              </a:extLst>
            </p:cNvPr>
            <p:cNvSpPr/>
            <p:nvPr/>
          </p:nvSpPr>
          <p:spPr>
            <a:xfrm>
              <a:off x="376198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A040B00-C4A8-4412-A5AA-3B44C70FEE35}"/>
                </a:ext>
              </a:extLst>
            </p:cNvPr>
            <p:cNvSpPr/>
            <p:nvPr/>
          </p:nvSpPr>
          <p:spPr>
            <a:xfrm>
              <a:off x="519318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B65369B-F5D2-4AAE-880F-D4E29734E270}"/>
                </a:ext>
              </a:extLst>
            </p:cNvPr>
            <p:cNvSpPr/>
            <p:nvPr/>
          </p:nvSpPr>
          <p:spPr>
            <a:xfrm>
              <a:off x="662438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AB35BD5-2355-4736-A60F-ACAF62C53800}"/>
                </a:ext>
              </a:extLst>
            </p:cNvPr>
            <p:cNvSpPr/>
            <p:nvPr/>
          </p:nvSpPr>
          <p:spPr>
            <a:xfrm>
              <a:off x="8055576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02716D-15E3-4FDA-8E1E-331BFADE3A09}"/>
                </a:ext>
              </a:extLst>
            </p:cNvPr>
            <p:cNvSpPr/>
            <p:nvPr/>
          </p:nvSpPr>
          <p:spPr>
            <a:xfrm>
              <a:off x="948677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1A16C2-28B1-4080-99F2-826D4D310F9F}"/>
                </a:ext>
              </a:extLst>
            </p:cNvPr>
            <p:cNvSpPr/>
            <p:nvPr/>
          </p:nvSpPr>
          <p:spPr>
            <a:xfrm>
              <a:off x="1091796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38B0B9B-A374-4D31-B92A-BB96428E618F}"/>
                </a:ext>
              </a:extLst>
            </p:cNvPr>
            <p:cNvSpPr/>
            <p:nvPr/>
          </p:nvSpPr>
          <p:spPr>
            <a:xfrm>
              <a:off x="1234916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1B3DC3E-EC05-40AF-A8C3-ADD34FA07191}"/>
                </a:ext>
              </a:extLst>
            </p:cNvPr>
            <p:cNvSpPr/>
            <p:nvPr/>
          </p:nvSpPr>
          <p:spPr>
            <a:xfrm>
              <a:off x="1378036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C59F58E-0B55-4C3F-8280-E5EB521BFD23}"/>
                </a:ext>
              </a:extLst>
            </p:cNvPr>
            <p:cNvSpPr/>
            <p:nvPr/>
          </p:nvSpPr>
          <p:spPr>
            <a:xfrm>
              <a:off x="1521155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7E1BEF9-D124-4F2A-8E8A-7472EEBA3416}"/>
              </a:ext>
            </a:extLst>
          </p:cNvPr>
          <p:cNvCxnSpPr>
            <a:cxnSpLocks/>
          </p:cNvCxnSpPr>
          <p:nvPr/>
        </p:nvCxnSpPr>
        <p:spPr>
          <a:xfrm>
            <a:off x="1766570" y="3279634"/>
            <a:ext cx="925655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D420FB-DD9A-4A88-9722-EAE488B78299}"/>
              </a:ext>
            </a:extLst>
          </p:cNvPr>
          <p:cNvSpPr txBox="1"/>
          <p:nvPr/>
        </p:nvSpPr>
        <p:spPr>
          <a:xfrm>
            <a:off x="1396175" y="3426468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03776-B3FC-4996-B576-218799F13B87}"/>
              </a:ext>
            </a:extLst>
          </p:cNvPr>
          <p:cNvSpPr txBox="1"/>
          <p:nvPr/>
        </p:nvSpPr>
        <p:spPr>
          <a:xfrm>
            <a:off x="5290463" y="1569050"/>
            <a:ext cx="166644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AD3C60E-0B06-44E5-8869-579123137F4F}"/>
              </a:ext>
            </a:extLst>
          </p:cNvPr>
          <p:cNvSpPr txBox="1"/>
          <p:nvPr/>
        </p:nvSpPr>
        <p:spPr>
          <a:xfrm>
            <a:off x="1766314" y="4210848"/>
            <a:ext cx="5124398" cy="2129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Example)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샘플 개수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500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 : 10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 : 50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1epoch = 50 iterations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5750077-D5B0-40DE-9DD9-3ECA8AD30A25}"/>
              </a:ext>
            </a:extLst>
          </p:cNvPr>
          <p:cNvCxnSpPr>
            <a:cxnSpLocks/>
          </p:cNvCxnSpPr>
          <p:nvPr/>
        </p:nvCxnSpPr>
        <p:spPr>
          <a:xfrm>
            <a:off x="1766570" y="3973016"/>
            <a:ext cx="8608637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D257F5-42B5-499A-998A-713AE539B9D6}"/>
              </a:ext>
            </a:extLst>
          </p:cNvPr>
          <p:cNvSpPr txBox="1"/>
          <p:nvPr/>
        </p:nvSpPr>
        <p:spPr>
          <a:xfrm>
            <a:off x="5237667" y="4055904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8" name="화살표: 위로 구부러짐 77">
            <a:extLst>
              <a:ext uri="{FF2B5EF4-FFF2-40B4-BE49-F238E27FC236}">
                <a16:creationId xmlns:a16="http://schemas.microsoft.com/office/drawing/2014/main" id="{448C18B8-E4E7-4513-9029-0A353369E7C8}"/>
              </a:ext>
            </a:extLst>
          </p:cNvPr>
          <p:cNvSpPr/>
          <p:nvPr/>
        </p:nvSpPr>
        <p:spPr>
          <a:xfrm>
            <a:off x="4126067" y="3182332"/>
            <a:ext cx="637748" cy="249136"/>
          </a:xfrm>
          <a:prstGeom prst="curvedUpArrow">
            <a:avLst>
              <a:gd name="adj1" fmla="val 25000"/>
              <a:gd name="adj2" fmla="val 56606"/>
              <a:gd name="adj3" fmla="val 25000"/>
            </a:avLst>
          </a:prstGeom>
          <a:solidFill>
            <a:srgbClr val="00000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41F07A-E323-4D14-B16A-B2C5A29DF1AD}"/>
              </a:ext>
            </a:extLst>
          </p:cNvPr>
          <p:cNvSpPr txBox="1"/>
          <p:nvPr/>
        </p:nvSpPr>
        <p:spPr>
          <a:xfrm>
            <a:off x="3537747" y="3490286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95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(Python)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471AA19E-CA4E-8625-6BA3-8736E445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7" y="1561922"/>
            <a:ext cx="3303320" cy="119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15;p33">
            <a:extLst>
              <a:ext uri="{FF2B5EF4-FFF2-40B4-BE49-F238E27FC236}">
                <a16:creationId xmlns:a16="http://schemas.microsoft.com/office/drawing/2014/main" id="{31C4B0BA-E260-9F4F-CE9D-0539585FF991}"/>
              </a:ext>
            </a:extLst>
          </p:cNvPr>
          <p:cNvSpPr/>
          <p:nvPr/>
        </p:nvSpPr>
        <p:spPr>
          <a:xfrm>
            <a:off x="1693990" y="2695437"/>
            <a:ext cx="4958914" cy="74014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SpoqaHanSans-Regular"/>
              </a:rPr>
              <a:t>“Life is short, you need Python.”</a:t>
            </a:r>
            <a:endParaRPr lang="ko-KR" altLang="en-US" sz="20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SpoqaHanSans-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73861-1587-10C8-06B0-ACF0272ED990}"/>
              </a:ext>
            </a:extLst>
          </p:cNvPr>
          <p:cNvSpPr txBox="1"/>
          <p:nvPr/>
        </p:nvSpPr>
        <p:spPr>
          <a:xfrm>
            <a:off x="1106244" y="3802580"/>
            <a:ext cx="6134407" cy="2336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귀도 반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로섬이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개발한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줄씩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소스 코드를 해석해서 실행 결과를 바로 확인할 수 있는 언어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만든 소프트웨어의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50%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이상이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파이썬으로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작성됨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EDD533-A111-4542-7C11-1E746D62BE69}"/>
              </a:ext>
            </a:extLst>
          </p:cNvPr>
          <p:cNvGrpSpPr/>
          <p:nvPr/>
        </p:nvGrpSpPr>
        <p:grpSpPr>
          <a:xfrm>
            <a:off x="7632062" y="1808651"/>
            <a:ext cx="3677633" cy="4143559"/>
            <a:chOff x="10674003" y="2542701"/>
            <a:chExt cx="7430819" cy="8372241"/>
          </a:xfrm>
        </p:grpSpPr>
        <p:pic>
          <p:nvPicPr>
            <p:cNvPr id="12" name="Picture 4" descr="Python 41 - 파이썬 의미, 창시자, 역사">
              <a:extLst>
                <a:ext uri="{FF2B5EF4-FFF2-40B4-BE49-F238E27FC236}">
                  <a16:creationId xmlns:a16="http://schemas.microsoft.com/office/drawing/2014/main" id="{46F6B32F-07BF-D5D0-19EA-3C9A3FD0E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8319" y="2542701"/>
              <a:ext cx="6322185" cy="7052748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76895D-EC97-85A9-6683-E09BC285DC6D}"/>
                </a:ext>
              </a:extLst>
            </p:cNvPr>
            <p:cNvSpPr txBox="1"/>
            <p:nvPr/>
          </p:nvSpPr>
          <p:spPr>
            <a:xfrm>
              <a:off x="10674003" y="10240719"/>
              <a:ext cx="7430819" cy="674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창시자</a:t>
              </a: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귀도 반 </a:t>
              </a: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로섬</a:t>
              </a: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(Guido van Rossum)</a:t>
              </a:r>
              <a:endParaRPr kumimoji="0" lang="ko-Kore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2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80498-9649-44B7-4FBC-DE1FC4FD837A}"/>
              </a:ext>
            </a:extLst>
          </p:cNvPr>
          <p:cNvSpPr txBox="1"/>
          <p:nvPr/>
        </p:nvSpPr>
        <p:spPr>
          <a:xfrm>
            <a:off x="4137894" y="5222223"/>
            <a:ext cx="4282206" cy="530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최근 급격한 성장을 보이는 이유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A6CB31-38ED-3DC4-1725-5ED96A84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26" y="1246825"/>
            <a:ext cx="6500942" cy="39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24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987DAE-7F51-4497-FC8E-D701F4C07C84}"/>
              </a:ext>
            </a:extLst>
          </p:cNvPr>
          <p:cNvSpPr txBox="1"/>
          <p:nvPr/>
        </p:nvSpPr>
        <p:spPr>
          <a:xfrm>
            <a:off x="3082847" y="3528277"/>
            <a:ext cx="902425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9130E-7EA3-525C-59BF-38C885C39BFB}"/>
              </a:ext>
            </a:extLst>
          </p:cNvPr>
          <p:cNvSpPr txBox="1"/>
          <p:nvPr/>
        </p:nvSpPr>
        <p:spPr>
          <a:xfrm>
            <a:off x="2753962" y="5962814"/>
            <a:ext cx="15337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&lt;C++&gt;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43D7B-095B-6C90-7BBF-12D7F5BB5FD7}"/>
              </a:ext>
            </a:extLst>
          </p:cNvPr>
          <p:cNvSpPr txBox="1"/>
          <p:nvPr/>
        </p:nvSpPr>
        <p:spPr>
          <a:xfrm>
            <a:off x="7970550" y="3528277"/>
            <a:ext cx="16368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&lt;Java&gt;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4F949-75BD-B7B5-9CCB-78A9CA8831C9}"/>
              </a:ext>
            </a:extLst>
          </p:cNvPr>
          <p:cNvSpPr txBox="1"/>
          <p:nvPr/>
        </p:nvSpPr>
        <p:spPr>
          <a:xfrm>
            <a:off x="7981168" y="5011844"/>
            <a:ext cx="1615577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&lt;Python&gt;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FEB37-3DBE-7D7E-A7B7-989787DE2E93}"/>
              </a:ext>
            </a:extLst>
          </p:cNvPr>
          <p:cNvSpPr txBox="1"/>
          <p:nvPr/>
        </p:nvSpPr>
        <p:spPr>
          <a:xfrm>
            <a:off x="1292159" y="1790521"/>
            <a:ext cx="4483801" cy="16029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stdio.h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printf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31A08-00B4-9940-DB85-E9530DA5B2DF}"/>
              </a:ext>
            </a:extLst>
          </p:cNvPr>
          <p:cNvSpPr txBox="1"/>
          <p:nvPr/>
        </p:nvSpPr>
        <p:spPr>
          <a:xfrm>
            <a:off x="1268289" y="4023764"/>
            <a:ext cx="4505058" cy="1835391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&lt;iostream&gt;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using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namespace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std;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cout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&lt;&lt;(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&lt;&lt;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endl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99E355-4107-8273-AE90-DAD274E94108}"/>
              </a:ext>
            </a:extLst>
          </p:cNvPr>
          <p:cNvSpPr txBox="1"/>
          <p:nvPr/>
        </p:nvSpPr>
        <p:spPr>
          <a:xfrm>
            <a:off x="6096000" y="1831499"/>
            <a:ext cx="5775960" cy="156195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class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Helloworld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static void 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(String[]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args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System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println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E59073-8624-71AC-5C8C-F85808542C27}"/>
              </a:ext>
            </a:extLst>
          </p:cNvPr>
          <p:cNvSpPr txBox="1"/>
          <p:nvPr/>
        </p:nvSpPr>
        <p:spPr>
          <a:xfrm>
            <a:off x="6096000" y="4023764"/>
            <a:ext cx="5775960" cy="6394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06E5D-EE97-5E53-DB65-22FD51A393A6}"/>
              </a:ext>
            </a:extLst>
          </p:cNvPr>
          <p:cNvSpPr txBox="1"/>
          <p:nvPr/>
        </p:nvSpPr>
        <p:spPr>
          <a:xfrm>
            <a:off x="7207093" y="5516119"/>
            <a:ext cx="316372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 형태가 매우 간단하다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72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A0C26D-A007-40F8-FBAC-04149F6E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08747"/>
              </p:ext>
            </p:extLst>
          </p:nvPr>
        </p:nvGraphicFramePr>
        <p:xfrm>
          <a:off x="1390749" y="2485043"/>
          <a:ext cx="9285213" cy="3572548"/>
        </p:xfrm>
        <a:graphic>
          <a:graphicData uri="http://schemas.openxmlformats.org/drawingml/2006/table">
            <a:tbl>
              <a:tblPr firstRow="1" bandRow="1"/>
              <a:tblGrid>
                <a:gridCol w="197047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755631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4559111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10364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-32678~32767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42746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marL="0" marR="0" lvl="0" indent="0" algn="ctr" defTabSz="15240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324701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0~65535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678277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33003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0408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복잡하다</a:t>
            </a:r>
          </a:p>
        </p:txBody>
      </p:sp>
    </p:spTree>
    <p:extLst>
      <p:ext uri="{BB962C8B-B14F-4D97-AF65-F5344CB8AC3E}">
        <p14:creationId xmlns:p14="http://schemas.microsoft.com/office/powerpoint/2010/main" val="110321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22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파이썬의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간단하다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F3F75A9-1163-487B-9453-EA89BFA94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56913"/>
              </p:ext>
            </p:extLst>
          </p:nvPr>
        </p:nvGraphicFramePr>
        <p:xfrm>
          <a:off x="1390749" y="2485043"/>
          <a:ext cx="7133491" cy="1091277"/>
        </p:xfrm>
        <a:graphic>
          <a:graphicData uri="http://schemas.openxmlformats.org/drawingml/2006/table">
            <a:tbl>
              <a:tblPr firstRow="1" bandRow="1"/>
              <a:tblGrid>
                <a:gridCol w="115941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8091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무제한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75A3567-FF74-408B-A886-AFF07D1FBB69}"/>
              </a:ext>
            </a:extLst>
          </p:cNvPr>
          <p:cNvSpPr txBox="1"/>
          <p:nvPr/>
        </p:nvSpPr>
        <p:spPr>
          <a:xfrm>
            <a:off x="1268289" y="4102647"/>
            <a:ext cx="5665911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 언어에 비해 편리하게 사용할 수 있다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9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이란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956462"/>
            <a:ext cx="6158671" cy="2274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개발한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약자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 브라우저 상에서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실행할 수 있게 하는 서비스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무료 사용 가능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Notebook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설치 및 사용 간편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1" name="Picture 2" descr="python] Google colab/Jupyter Lab에서 첫 프로젝트 열기">
            <a:extLst>
              <a:ext uri="{FF2B5EF4-FFF2-40B4-BE49-F238E27FC236}">
                <a16:creationId xmlns:a16="http://schemas.microsoft.com/office/drawing/2014/main" id="{486CD271-7DA9-4EAA-B322-B6279AA1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15" y="2191234"/>
            <a:ext cx="3711485" cy="24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53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시작하기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83983"/>
            <a:ext cx="6158671" cy="1505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연결할 앱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찾기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36E8B0-564F-4D02-907C-0FE4363BFB7F}"/>
              </a:ext>
            </a:extLst>
          </p:cNvPr>
          <p:cNvGrpSpPr/>
          <p:nvPr/>
        </p:nvGrpSpPr>
        <p:grpSpPr>
          <a:xfrm>
            <a:off x="4983698" y="1634551"/>
            <a:ext cx="6966590" cy="3803126"/>
            <a:chOff x="4719430" y="3460936"/>
            <a:chExt cx="15154844" cy="8273171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0C149609-4225-4025-ABAA-E61DDB8D4D95}"/>
                </a:ext>
              </a:extLst>
            </p:cNvPr>
            <p:cNvGrpSpPr/>
            <p:nvPr/>
          </p:nvGrpSpPr>
          <p:grpSpPr>
            <a:xfrm>
              <a:off x="4719430" y="3733360"/>
              <a:ext cx="12675435" cy="8000747"/>
              <a:chOff x="139932" y="-133158"/>
              <a:chExt cx="13515116" cy="8530755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7CBDC715-CB9E-4A25-A841-4E45AC84C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932" y="-133158"/>
                <a:ext cx="13515116" cy="8530755"/>
              </a:xfrm>
              <a:prstGeom prst="rect">
                <a:avLst/>
              </a:prstGeom>
            </p:spPr>
          </p:pic>
          <p:sp>
            <p:nvSpPr>
              <p:cNvPr id="15" name="직사각형 17">
                <a:extLst>
                  <a:ext uri="{FF2B5EF4-FFF2-40B4-BE49-F238E27FC236}">
                    <a16:creationId xmlns:a16="http://schemas.microsoft.com/office/drawing/2014/main" id="{BB502BB0-09C3-4CFD-B8BA-6612044615D7}"/>
                  </a:ext>
                </a:extLst>
              </p:cNvPr>
              <p:cNvSpPr/>
              <p:nvPr/>
            </p:nvSpPr>
            <p:spPr>
              <a:xfrm>
                <a:off x="6198362" y="7378048"/>
                <a:ext cx="2452375" cy="2884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C3255442-BD9D-412B-911A-3F92205FBBB2}"/>
                </a:ext>
              </a:extLst>
            </p:cNvPr>
            <p:cNvGrpSpPr/>
            <p:nvPr/>
          </p:nvGrpSpPr>
          <p:grpSpPr>
            <a:xfrm>
              <a:off x="12701467" y="3460936"/>
              <a:ext cx="7172807" cy="4146698"/>
              <a:chOff x="13147193" y="3147237"/>
              <a:chExt cx="7172807" cy="4146698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B7EA8B1-92B5-4B6D-B76C-7889C93FF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75" t="22330" r="18105" b="17937"/>
              <a:stretch/>
            </p:blipFill>
            <p:spPr>
              <a:xfrm>
                <a:off x="13311963" y="3147237"/>
                <a:ext cx="7008037" cy="414669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2CD578D4-C367-4E1A-B2CF-F76A776B7294}"/>
                  </a:ext>
                </a:extLst>
              </p:cNvPr>
              <p:cNvSpPr/>
              <p:nvPr/>
            </p:nvSpPr>
            <p:spPr>
              <a:xfrm>
                <a:off x="16321250" y="3240759"/>
                <a:ext cx="1281894" cy="2879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직사각형 19">
                <a:extLst>
                  <a:ext uri="{FF2B5EF4-FFF2-40B4-BE49-F238E27FC236}">
                    <a16:creationId xmlns:a16="http://schemas.microsoft.com/office/drawing/2014/main" id="{83C2762A-415F-4C39-8D89-FB1632778F85}"/>
                  </a:ext>
                </a:extLst>
              </p:cNvPr>
              <p:cNvSpPr/>
              <p:nvPr/>
            </p:nvSpPr>
            <p:spPr>
              <a:xfrm>
                <a:off x="13147193" y="4117149"/>
                <a:ext cx="1805583" cy="222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291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생성하기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211481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05A8B01B-EC16-47B8-9C8A-B3FF017AAE9A}"/>
              </a:ext>
            </a:extLst>
          </p:cNvPr>
          <p:cNvGrpSpPr/>
          <p:nvPr/>
        </p:nvGrpSpPr>
        <p:grpSpPr>
          <a:xfrm>
            <a:off x="5952846" y="2208106"/>
            <a:ext cx="5870236" cy="3705299"/>
            <a:chOff x="6673813" y="3001621"/>
            <a:chExt cx="13897966" cy="8772411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BEA89F4-E68E-443E-B398-68BAE33A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3813" y="3001621"/>
              <a:ext cx="13897966" cy="8772411"/>
            </a:xfrm>
            <a:prstGeom prst="rect">
              <a:avLst/>
            </a:prstGeom>
          </p:spPr>
        </p:pic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B873DFDB-BD06-498A-85F7-EFBD7A53B204}"/>
                </a:ext>
              </a:extLst>
            </p:cNvPr>
            <p:cNvSpPr/>
            <p:nvPr/>
          </p:nvSpPr>
          <p:spPr>
            <a:xfrm>
              <a:off x="13411897" y="10264069"/>
              <a:ext cx="2473145" cy="3046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055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제목 변경하기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6216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타이틀 터치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제목으로 설정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3CB8E5-AA24-42AE-9814-7C0159782E5F}"/>
              </a:ext>
            </a:extLst>
          </p:cNvPr>
          <p:cNvGrpSpPr/>
          <p:nvPr/>
        </p:nvGrpSpPr>
        <p:grpSpPr>
          <a:xfrm>
            <a:off x="1982804" y="2115773"/>
            <a:ext cx="7836034" cy="3813457"/>
            <a:chOff x="2367368" y="2693235"/>
            <a:chExt cx="17952632" cy="8736765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9457C01-A363-4432-A2F2-7E4532F7E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839" b="35489"/>
            <a:stretch/>
          </p:blipFill>
          <p:spPr>
            <a:xfrm>
              <a:off x="2367368" y="2693235"/>
              <a:ext cx="12040690" cy="873676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A49CD1C-8815-41AE-9476-8E51E903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600" y="6400800"/>
              <a:ext cx="16408400" cy="5029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5" name="직선 화살표 연결선 10">
              <a:extLst>
                <a:ext uri="{FF2B5EF4-FFF2-40B4-BE49-F238E27FC236}">
                  <a16:creationId xmlns:a16="http://schemas.microsoft.com/office/drawing/2014/main" id="{25C3EFD0-7EF5-4DF5-BA65-F761063DFBC4}"/>
                </a:ext>
              </a:extLst>
            </p:cNvPr>
            <p:cNvCxnSpPr>
              <a:cxnSpLocks/>
            </p:cNvCxnSpPr>
            <p:nvPr/>
          </p:nvCxnSpPr>
          <p:spPr>
            <a:xfrm>
              <a:off x="6383547" y="4892551"/>
              <a:ext cx="2004166" cy="43381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468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코드 실행 방법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실행 버튼         클릭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단축키 사용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(shift + enter)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D0884925-63D3-4506-B66F-EA7B8B87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46" y="1744177"/>
            <a:ext cx="397573" cy="37929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CEC466-7047-4CD2-971A-DBA4008FDA86}"/>
              </a:ext>
            </a:extLst>
          </p:cNvPr>
          <p:cNvGrpSpPr/>
          <p:nvPr/>
        </p:nvGrpSpPr>
        <p:grpSpPr>
          <a:xfrm>
            <a:off x="1705785" y="2774275"/>
            <a:ext cx="8780429" cy="3538430"/>
            <a:chOff x="1200150" y="4026933"/>
            <a:chExt cx="17919700" cy="7221469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AEC9898-8D21-40F5-B3E4-1FC5C5FC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7794002"/>
              <a:ext cx="17919700" cy="34544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C29CD51C-403D-4272-A8EC-98F9CF0C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4026933"/>
              <a:ext cx="17894300" cy="34036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cxnSp>
          <p:nvCxnSpPr>
            <p:cNvPr id="25" name="Straight Arrow Connector 6">
              <a:extLst>
                <a:ext uri="{FF2B5EF4-FFF2-40B4-BE49-F238E27FC236}">
                  <a16:creationId xmlns:a16="http://schemas.microsoft.com/office/drawing/2014/main" id="{1DEAA2FB-34FC-435B-B510-34163243C1E6}"/>
                </a:ext>
              </a:extLst>
            </p:cNvPr>
            <p:cNvCxnSpPr>
              <a:cxnSpLocks/>
            </p:cNvCxnSpPr>
            <p:nvPr/>
          </p:nvCxnSpPr>
          <p:spPr>
            <a:xfrm>
              <a:off x="9708320" y="6356231"/>
              <a:ext cx="0" cy="945961"/>
            </a:xfrm>
            <a:prstGeom prst="straightConnector1">
              <a:avLst/>
            </a:prstGeom>
            <a:noFill/>
            <a:ln w="76200" cap="flat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7ED05-C938-403B-9900-36E78580C057}"/>
                </a:ext>
              </a:extLst>
            </p:cNvPr>
            <p:cNvSpPr txBox="1"/>
            <p:nvPr/>
          </p:nvSpPr>
          <p:spPr>
            <a:xfrm>
              <a:off x="9827782" y="5809399"/>
              <a:ext cx="1364153" cy="18028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965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노트 설정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유형 변경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274E32CA-0319-4DE4-A1ED-9BBAE77B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30" y="2484848"/>
            <a:ext cx="6406939" cy="40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8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구글 드라이브 연결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마운트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왼쪽 패널의 파일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드라이브 마운트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마운트 확인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파일을 사용할 경우 매우 편리함 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D58615C7-3C71-44D0-BD06-2BBFEBCC2AAD}"/>
              </a:ext>
            </a:extLst>
          </p:cNvPr>
          <p:cNvGrpSpPr/>
          <p:nvPr/>
        </p:nvGrpSpPr>
        <p:grpSpPr>
          <a:xfrm>
            <a:off x="1779753" y="2548828"/>
            <a:ext cx="8632494" cy="4035696"/>
            <a:chOff x="1454784" y="3143051"/>
            <a:chExt cx="18865215" cy="8819500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4466DD5-1EF6-4374-ADF5-909FB34E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84" y="3143051"/>
              <a:ext cx="13961933" cy="8819500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CBE9D8D3-33F2-4B9F-8EF5-A1E66E85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032" y="3143051"/>
              <a:ext cx="13961933" cy="881950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8175577D-FA9B-4CDA-A334-E6DAB2930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230"/>
            <a:stretch/>
          </p:blipFill>
          <p:spPr>
            <a:xfrm>
              <a:off x="10160000" y="3143051"/>
              <a:ext cx="10159999" cy="8819500"/>
            </a:xfrm>
            <a:prstGeom prst="rect">
              <a:avLst/>
            </a:prstGeom>
          </p:spPr>
        </p:pic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804210E-845C-494F-968E-FD4FFCBF4B88}"/>
                </a:ext>
              </a:extLst>
            </p:cNvPr>
            <p:cNvSpPr/>
            <p:nvPr/>
          </p:nvSpPr>
          <p:spPr>
            <a:xfrm>
              <a:off x="1971264" y="6138636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0A8314DC-71F8-488C-86E3-4AA6219BD243}"/>
                </a:ext>
              </a:extLst>
            </p:cNvPr>
            <p:cNvSpPr/>
            <p:nvPr/>
          </p:nvSpPr>
          <p:spPr>
            <a:xfrm>
              <a:off x="7401094" y="5240185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5B9ADA80-0D49-4096-A763-F4497DEA4580}"/>
                </a:ext>
              </a:extLst>
            </p:cNvPr>
            <p:cNvSpPr/>
            <p:nvPr/>
          </p:nvSpPr>
          <p:spPr>
            <a:xfrm>
              <a:off x="11168564" y="5791411"/>
              <a:ext cx="803696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Straight Arrow Connector 10">
              <a:extLst>
                <a:ext uri="{FF2B5EF4-FFF2-40B4-BE49-F238E27FC236}">
                  <a16:creationId xmlns:a16="http://schemas.microsoft.com/office/drawing/2014/main" id="{364B8DBC-F973-488F-AD1B-F55093B6B46E}"/>
                </a:ext>
              </a:extLst>
            </p:cNvPr>
            <p:cNvCxnSpPr/>
            <p:nvPr/>
          </p:nvCxnSpPr>
          <p:spPr>
            <a:xfrm flipV="1">
              <a:off x="2466754" y="5502350"/>
              <a:ext cx="4678325" cy="7495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1">
              <a:extLst>
                <a:ext uri="{FF2B5EF4-FFF2-40B4-BE49-F238E27FC236}">
                  <a16:creationId xmlns:a16="http://schemas.microsoft.com/office/drawing/2014/main" id="{2ACDBCF0-D7D4-4CD5-92C8-AB99B3679F8E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23" y="5475466"/>
              <a:ext cx="3104707" cy="43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582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print('hello world!')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6416669-6097-48F4-B668-55767F16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3" y="1813986"/>
            <a:ext cx="6886074" cy="4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189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476AC8-08B9-4E82-9639-F78B981EF3F3}"/>
              </a:ext>
            </a:extLst>
          </p:cNvPr>
          <p:cNvGrpSpPr/>
          <p:nvPr/>
        </p:nvGrpSpPr>
        <p:grpSpPr>
          <a:xfrm>
            <a:off x="2600831" y="1744357"/>
            <a:ext cx="6204502" cy="4424078"/>
            <a:chOff x="5481538" y="2876832"/>
            <a:chExt cx="10614080" cy="75683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C50F16-C41A-4FF4-AB12-A6E58BBC4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722" b="65249"/>
            <a:stretch/>
          </p:blipFill>
          <p:spPr>
            <a:xfrm>
              <a:off x="5481538" y="2876832"/>
              <a:ext cx="10614080" cy="75683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5D50B1-7C14-4601-ACCB-27509BA8959C}"/>
                </a:ext>
              </a:extLst>
            </p:cNvPr>
            <p:cNvSpPr/>
            <p:nvPr/>
          </p:nvSpPr>
          <p:spPr>
            <a:xfrm>
              <a:off x="5761790" y="2938386"/>
              <a:ext cx="3865289" cy="735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6FA2BF6-6733-409E-A33B-7F68C2B4803F}"/>
                </a:ext>
              </a:extLst>
            </p:cNvPr>
            <p:cNvSpPr/>
            <p:nvPr/>
          </p:nvSpPr>
          <p:spPr>
            <a:xfrm>
              <a:off x="6364912" y="5260011"/>
              <a:ext cx="7523616" cy="4549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07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6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정형 또는 비정형 데이터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로부터 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지식과 인사이트를 추출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하는데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과학적 방법론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프로세스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알고리즘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시스템을 동원하는 융합 분야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</p:txBody>
      </p:sp>
      <p:pic>
        <p:nvPicPr>
          <p:cNvPr id="11" name="Picture 2" descr="unstructured dataì ëí ì´ë¯¸ì§ ê²ìê²°ê³¼">
            <a:extLst>
              <a:ext uri="{FF2B5EF4-FFF2-40B4-BE49-F238E27FC236}">
                <a16:creationId xmlns:a16="http://schemas.microsoft.com/office/drawing/2014/main" id="{9C1DE4D5-484D-4C3B-BDC6-4C29AE41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14" y="3729789"/>
            <a:ext cx="3562235" cy="200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 Science Exercises | My Master Designer">
            <a:extLst>
              <a:ext uri="{FF2B5EF4-FFF2-40B4-BE49-F238E27FC236}">
                <a16:creationId xmlns:a16="http://schemas.microsoft.com/office/drawing/2014/main" id="{461DA1DF-6477-4BC6-B533-23E48133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53" y="3729789"/>
            <a:ext cx="3780710" cy="2126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481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4077AF-288A-405A-AC15-F26EC13C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33" y="1711051"/>
            <a:ext cx="7027334" cy="4512476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5D50B1-7C14-4601-ACCB-27509BA8959C}"/>
              </a:ext>
            </a:extLst>
          </p:cNvPr>
          <p:cNvSpPr/>
          <p:nvPr/>
        </p:nvSpPr>
        <p:spPr>
          <a:xfrm>
            <a:off x="2582333" y="1780339"/>
            <a:ext cx="2259470" cy="430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7EABC-BF1E-4F1D-A712-DA69E50203F3}"/>
              </a:ext>
            </a:extLst>
          </p:cNvPr>
          <p:cNvSpPr/>
          <p:nvPr/>
        </p:nvSpPr>
        <p:spPr>
          <a:xfrm>
            <a:off x="3132665" y="3752237"/>
            <a:ext cx="6206067" cy="76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457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에 패키지 설치하기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619808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패키지 설치 명령어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!pip install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94F5F9-BCEC-42F6-A954-0D56EFC958EF}"/>
              </a:ext>
            </a:extLst>
          </p:cNvPr>
          <p:cNvGrpSpPr/>
          <p:nvPr/>
        </p:nvGrpSpPr>
        <p:grpSpPr>
          <a:xfrm>
            <a:off x="3251199" y="2351504"/>
            <a:ext cx="5689602" cy="3687858"/>
            <a:chOff x="1511712" y="3658484"/>
            <a:chExt cx="10352856" cy="67104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E948CF-5AA5-4EA9-AFFB-0093BD877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334"/>
            <a:stretch/>
          </p:blipFill>
          <p:spPr>
            <a:xfrm>
              <a:off x="1511712" y="3658484"/>
              <a:ext cx="10352856" cy="67104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09C858-93AB-47A1-BB23-B7E707B3BDBF}"/>
                </a:ext>
              </a:extLst>
            </p:cNvPr>
            <p:cNvSpPr/>
            <p:nvPr/>
          </p:nvSpPr>
          <p:spPr>
            <a:xfrm>
              <a:off x="2090334" y="4661880"/>
              <a:ext cx="4741787" cy="84177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7226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데이터셋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CIFAR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-10 dataset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561922"/>
            <a:ext cx="6158671" cy="4736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CIFAR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: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anadian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 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nstitute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        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dvanced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esearch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MNIST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함께 머신 러닝 분야의 학습 및 평가를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위해 매우 광범위하게 사용됨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50,000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평가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10,000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크기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채널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3 channel 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RGB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0~255)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클래스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0~9 (10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5F0A296-9DB0-4ABF-AEC8-FEF96485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84" y="1796771"/>
            <a:ext cx="5519495" cy="42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631334-68F0-42CB-8F15-CF860BFEACBA}"/>
              </a:ext>
            </a:extLst>
          </p:cNvPr>
          <p:cNvSpPr txBox="1"/>
          <p:nvPr/>
        </p:nvSpPr>
        <p:spPr>
          <a:xfrm>
            <a:off x="0" y="6157567"/>
            <a:ext cx="12028366" cy="3120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endParaRPr lang="en-US" altLang="ko-KR" sz="9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801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59A016-DC86-419E-AA03-9CE041EA2214}"/>
              </a:ext>
            </a:extLst>
          </p:cNvPr>
          <p:cNvGrpSpPr/>
          <p:nvPr/>
        </p:nvGrpSpPr>
        <p:grpSpPr>
          <a:xfrm>
            <a:off x="1032509" y="2284618"/>
            <a:ext cx="5100644" cy="2978778"/>
            <a:chOff x="1032509" y="2284618"/>
            <a:chExt cx="5100644" cy="2978778"/>
          </a:xfrm>
        </p:grpSpPr>
        <p:pic>
          <p:nvPicPr>
            <p:cNvPr id="11" name="Picture 6" descr="딥러닝] 01. 딥러닝 기초이론-MLP">
              <a:extLst>
                <a:ext uri="{FF2B5EF4-FFF2-40B4-BE49-F238E27FC236}">
                  <a16:creationId xmlns:a16="http://schemas.microsoft.com/office/drawing/2014/main" id="{59241974-AC7E-4BEE-999E-6AD4F426F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63"/>
            <a:stretch/>
          </p:blipFill>
          <p:spPr bwMode="auto">
            <a:xfrm>
              <a:off x="1502060" y="2284618"/>
              <a:ext cx="4161543" cy="24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298FF9-DFFB-4680-8BFA-752214AA834D}"/>
                </a:ext>
              </a:extLst>
            </p:cNvPr>
            <p:cNvSpPr txBox="1"/>
            <p:nvPr/>
          </p:nvSpPr>
          <p:spPr>
            <a:xfrm>
              <a:off x="1032509" y="4670349"/>
              <a:ext cx="5100644" cy="593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다층 </a:t>
              </a:r>
              <a:r>
                <a:rPr lang="ko-KR" altLang="en-US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</a:t>
              </a: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177104-2594-4CA3-9545-FF7F6F4659E6}"/>
              </a:ext>
            </a:extLst>
          </p:cNvPr>
          <p:cNvSpPr/>
          <p:nvPr/>
        </p:nvSpPr>
        <p:spPr>
          <a:xfrm>
            <a:off x="6480152" y="1670115"/>
            <a:ext cx="935375" cy="3888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Code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B4872-39F6-42C1-8B74-794B7523BA31}"/>
              </a:ext>
            </a:extLst>
          </p:cNvPr>
          <p:cNvSpPr txBox="1"/>
          <p:nvPr/>
        </p:nvSpPr>
        <p:spPr>
          <a:xfrm>
            <a:off x="6480152" y="2050673"/>
            <a:ext cx="4919368" cy="356917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r>
              <a:rPr lang="en-US" altLang="ko-KR" sz="1400" b="0" dirty="0">
                <a:solidFill>
                  <a:srgbClr val="569CD6"/>
                </a:solidFill>
                <a:effectLst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nn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Module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super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forward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x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x.view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-1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out</a:t>
            </a:r>
          </a:p>
        </p:txBody>
      </p:sp>
    </p:spTree>
    <p:extLst>
      <p:ext uri="{BB962C8B-B14F-4D97-AF65-F5344CB8AC3E}">
        <p14:creationId xmlns:p14="http://schemas.microsoft.com/office/powerpoint/2010/main" val="956398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LeNet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-5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8F25C2-DEF5-4F45-BCB8-30E0407730B5}"/>
              </a:ext>
            </a:extLst>
          </p:cNvPr>
          <p:cNvGrpSpPr/>
          <p:nvPr/>
        </p:nvGrpSpPr>
        <p:grpSpPr>
          <a:xfrm>
            <a:off x="6480152" y="1670115"/>
            <a:ext cx="5137350" cy="3481005"/>
            <a:chOff x="6480152" y="1670115"/>
            <a:chExt cx="5137350" cy="34810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177104-2594-4CA3-9545-FF7F6F4659E6}"/>
                </a:ext>
              </a:extLst>
            </p:cNvPr>
            <p:cNvSpPr/>
            <p:nvPr/>
          </p:nvSpPr>
          <p:spPr>
            <a:xfrm>
              <a:off x="6480152" y="1670115"/>
              <a:ext cx="935375" cy="388881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 w="222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Code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7B4872-39F6-42C1-8B74-794B7523BA31}"/>
                </a:ext>
              </a:extLst>
            </p:cNvPr>
            <p:cNvSpPr txBox="1"/>
            <p:nvPr/>
          </p:nvSpPr>
          <p:spPr>
            <a:xfrm>
              <a:off x="6480152" y="2050674"/>
              <a:ext cx="5137350" cy="3100446"/>
            </a:xfrm>
            <a:prstGeom prst="rect">
              <a:avLst/>
            </a:prstGeom>
            <a:solidFill>
              <a:srgbClr val="272822"/>
            </a:solidFill>
            <a:ln w="22225">
              <a:solidFill>
                <a:srgbClr val="000000">
                  <a:lumMod val="50000"/>
                  <a:lumOff val="50000"/>
                </a:srgbClr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2800"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defRPr>
              </a:lvl1pPr>
            </a:lstStyle>
            <a:p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class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LeNet5_model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nn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Module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super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in_channels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3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out_channels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 </a:t>
              </a:r>
            </a:p>
            <a:p>
              <a:r>
                <a:rPr lang="en-US" altLang="ko-KR" sz="1050" dirty="0">
                  <a:solidFill>
                    <a:srgbClr val="D4D4D4"/>
                  </a:solidFill>
                </a:rPr>
                <a:t>        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nn.MaxPool2d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stride=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br>
                <a:rPr lang="en-US" altLang="ko-KR" sz="1050" b="0" dirty="0">
                  <a:solidFill>
                    <a:srgbClr val="D4D4D4"/>
                  </a:solidFill>
                  <a:effectLst/>
                </a:rPr>
              </a:b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forward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, 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x.view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-1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x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079B2E-E0F1-454D-BE54-BA828A84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34" y="1858456"/>
            <a:ext cx="4936418" cy="139251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319E20C-3333-4B2C-85DB-71D62C18415F}"/>
              </a:ext>
            </a:extLst>
          </p:cNvPr>
          <p:cNvGrpSpPr/>
          <p:nvPr/>
        </p:nvGrpSpPr>
        <p:grpSpPr>
          <a:xfrm>
            <a:off x="2007048" y="3813152"/>
            <a:ext cx="3387799" cy="2233633"/>
            <a:chOff x="1488064" y="3729126"/>
            <a:chExt cx="3387799" cy="223363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E5023F-BBC1-42EB-A0E3-EB056A2A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064" y="3729126"/>
              <a:ext cx="1489089" cy="22336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6E25D2-D02C-4732-8652-709B8DA4CB28}"/>
                </a:ext>
              </a:extLst>
            </p:cNvPr>
            <p:cNvSpPr txBox="1"/>
            <p:nvPr/>
          </p:nvSpPr>
          <p:spPr>
            <a:xfrm>
              <a:off x="2977154" y="4290181"/>
              <a:ext cx="1898709" cy="1111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ko-KR" altLang="en-US" sz="1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lang="ko-KR" altLang="en-US" sz="1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lang="en-US" altLang="ko-KR" sz="1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lang="en-US" altLang="ko-KR" sz="14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7380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MediaPipe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구글에서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2019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개발된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인체를 대상으로 하는 비전 인식 기능들을 학습이 완료된 상태로 제공하는 서비스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MediaPipe">
            <a:extLst>
              <a:ext uri="{FF2B5EF4-FFF2-40B4-BE49-F238E27FC236}">
                <a16:creationId xmlns:a16="http://schemas.microsoft.com/office/drawing/2014/main" id="{5FCB082D-65F4-485F-9ACD-A9341793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10" y="1089841"/>
            <a:ext cx="3214639" cy="5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E2BF2E-C46C-4D59-A1AB-548143601BF4}"/>
              </a:ext>
            </a:extLst>
          </p:cNvPr>
          <p:cNvGrpSpPr/>
          <p:nvPr/>
        </p:nvGrpSpPr>
        <p:grpSpPr>
          <a:xfrm>
            <a:off x="1524000" y="3385759"/>
            <a:ext cx="9144000" cy="2664086"/>
            <a:chOff x="2781716" y="2509298"/>
            <a:chExt cx="9937283" cy="2895206"/>
          </a:xfrm>
        </p:grpSpPr>
        <p:pic>
          <p:nvPicPr>
            <p:cNvPr id="2052" name="Picture 4" descr="face_detection">
              <a:extLst>
                <a:ext uri="{FF2B5EF4-FFF2-40B4-BE49-F238E27FC236}">
                  <a16:creationId xmlns:a16="http://schemas.microsoft.com/office/drawing/2014/main" id="{BB4BB35C-0106-496F-B358-A2BAEFFE9BC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716" y="2528149"/>
              <a:ext cx="1514475" cy="285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ace_mesh">
              <a:extLst>
                <a:ext uri="{FF2B5EF4-FFF2-40B4-BE49-F238E27FC236}">
                  <a16:creationId xmlns:a16="http://schemas.microsoft.com/office/drawing/2014/main" id="{F7F2D920-B453-4DD0-8464-0E84BEB352F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204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ris">
              <a:extLst>
                <a:ext uri="{FF2B5EF4-FFF2-40B4-BE49-F238E27FC236}">
                  <a16:creationId xmlns:a16="http://schemas.microsoft.com/office/drawing/2014/main" id="{1C39D70A-D749-4739-BFB1-D993CC323C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323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and">
              <a:extLst>
                <a:ext uri="{FF2B5EF4-FFF2-40B4-BE49-F238E27FC236}">
                  <a16:creationId xmlns:a16="http://schemas.microsoft.com/office/drawing/2014/main" id="{75E161CD-9B4E-44EB-83DB-F047AA6A2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442" y="2547004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e">
              <a:extLst>
                <a:ext uri="{FF2B5EF4-FFF2-40B4-BE49-F238E27FC236}">
                  <a16:creationId xmlns:a16="http://schemas.microsoft.com/office/drawing/2014/main" id="{01A4829A-2012-4058-8348-837A38DD5C1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561" y="2528151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air_segmentation">
              <a:extLst>
                <a:ext uri="{FF2B5EF4-FFF2-40B4-BE49-F238E27FC236}">
                  <a16:creationId xmlns:a16="http://schemas.microsoft.com/office/drawing/2014/main" id="{A85AC1B4-2DF0-4C41-BD6D-C72BED49D27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4049" y="2528151"/>
              <a:ext cx="15049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1070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437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제작한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파이썬용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통합 개발 환경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나누어져 있으며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실행 결과를 볼 수 있어 직관적인 개발 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CD62CDE9-5780-4C28-B496-767D82C2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3393440"/>
            <a:ext cx="2401707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C1F217-0E05-403D-AE75-A349122A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0" y="3269615"/>
            <a:ext cx="5262880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13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Anaconda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6"/>
            <a:ext cx="9219620" cy="170240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과학 연구 및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분야에 적합한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및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패키지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의존성 관리 및 배포를 편리하게 해주는 조건부 무료 오픈 소스 소프트웨어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내에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파이썬과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주피터 노트북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설치가 되어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Picture 2" descr="Anaconda | Individual Edition">
            <a:extLst>
              <a:ext uri="{FF2B5EF4-FFF2-40B4-BE49-F238E27FC236}">
                <a16:creationId xmlns:a16="http://schemas.microsoft.com/office/drawing/2014/main" id="{C15ED98D-4CD3-4489-AF8B-FEEAFE95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8" b="34663"/>
          <a:stretch/>
        </p:blipFill>
        <p:spPr bwMode="auto">
          <a:xfrm>
            <a:off x="2606402" y="4282440"/>
            <a:ext cx="6979196" cy="11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7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7712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홈페이지 접속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https://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www.anaconda.com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/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9DF190-1F5E-4B75-93AD-6394A35F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741113"/>
            <a:ext cx="5740400" cy="34973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A2D03-2BCF-4E4E-917F-FB5EC9F8DADE}"/>
              </a:ext>
            </a:extLst>
          </p:cNvPr>
          <p:cNvSpPr/>
          <p:nvPr/>
        </p:nvSpPr>
        <p:spPr>
          <a:xfrm>
            <a:off x="5694680" y="5501640"/>
            <a:ext cx="904240" cy="335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64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DAFD16-0265-4FD6-A2FA-5ADF76F97BDE}"/>
              </a:ext>
            </a:extLst>
          </p:cNvPr>
          <p:cNvGrpSpPr/>
          <p:nvPr/>
        </p:nvGrpSpPr>
        <p:grpSpPr>
          <a:xfrm>
            <a:off x="3702605" y="2095101"/>
            <a:ext cx="4786789" cy="3691019"/>
            <a:chOff x="6536531" y="2920999"/>
            <a:chExt cx="7246938" cy="55880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984C30-E8F3-403A-B95E-60952F80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531" y="2920999"/>
              <a:ext cx="7246938" cy="55880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7329DD-839B-4D16-A298-478D96ACDA8A}"/>
                </a:ext>
              </a:extLst>
            </p:cNvPr>
            <p:cNvSpPr/>
            <p:nvPr/>
          </p:nvSpPr>
          <p:spPr>
            <a:xfrm>
              <a:off x="111759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83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1920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8E9A98-6061-42BF-9C54-CCCEDA6A15B8}"/>
              </a:ext>
            </a:extLst>
          </p:cNvPr>
          <p:cNvGrpSpPr/>
          <p:nvPr/>
        </p:nvGrpSpPr>
        <p:grpSpPr>
          <a:xfrm>
            <a:off x="3582864" y="2031999"/>
            <a:ext cx="5026271" cy="3901441"/>
            <a:chOff x="6396841" y="2793999"/>
            <a:chExt cx="7526318" cy="58420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AD05B6-8677-436E-B2AE-6A4A4FCE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6841" y="2793999"/>
              <a:ext cx="7526318" cy="58420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D5E4EC-57F0-418F-AD21-216AF26250CE}"/>
                </a:ext>
              </a:extLst>
            </p:cNvPr>
            <p:cNvSpPr/>
            <p:nvPr/>
          </p:nvSpPr>
          <p:spPr>
            <a:xfrm>
              <a:off x="11277599" y="80458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777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D69066-285E-4169-BA50-2A8FE487EC3E}"/>
              </a:ext>
            </a:extLst>
          </p:cNvPr>
          <p:cNvGrpSpPr/>
          <p:nvPr/>
        </p:nvGrpSpPr>
        <p:grpSpPr>
          <a:xfrm>
            <a:off x="3592853" y="2067560"/>
            <a:ext cx="5006293" cy="3845560"/>
            <a:chOff x="6588800" y="2971800"/>
            <a:chExt cx="7142400" cy="5486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79B16E-0CA9-46FB-ACA5-11966BF1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8800" y="2971800"/>
              <a:ext cx="7142400" cy="5486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A06307-F510-477B-ABD5-32A144B4285E}"/>
                </a:ext>
              </a:extLst>
            </p:cNvPr>
            <p:cNvSpPr/>
            <p:nvPr/>
          </p:nvSpPr>
          <p:spPr>
            <a:xfrm>
              <a:off x="11201399" y="79569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43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A31AC5-751B-4926-BEC9-BC1377807C4F}"/>
              </a:ext>
            </a:extLst>
          </p:cNvPr>
          <p:cNvGrpSpPr/>
          <p:nvPr/>
        </p:nvGrpSpPr>
        <p:grpSpPr>
          <a:xfrm>
            <a:off x="3357879" y="1881961"/>
            <a:ext cx="5476242" cy="4242158"/>
            <a:chOff x="6487621" y="2870199"/>
            <a:chExt cx="7344758" cy="56896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6B88E3-62E3-4D32-8006-1E36E520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621" y="2870199"/>
              <a:ext cx="7344758" cy="56896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742D91-9766-4709-9A4C-36185EB0F4CB}"/>
                </a:ext>
              </a:extLst>
            </p:cNvPr>
            <p:cNvSpPr/>
            <p:nvPr/>
          </p:nvSpPr>
          <p:spPr>
            <a:xfrm>
              <a:off x="112013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5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9A9D4-7ACF-4269-964C-459C791E367F}"/>
              </a:ext>
            </a:extLst>
          </p:cNvPr>
          <p:cNvGrpSpPr/>
          <p:nvPr/>
        </p:nvGrpSpPr>
        <p:grpSpPr>
          <a:xfrm>
            <a:off x="3450436" y="1831817"/>
            <a:ext cx="5291128" cy="4092938"/>
            <a:chOff x="6367471" y="2781299"/>
            <a:chExt cx="7585058" cy="58674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F681EBA-D1CA-4C61-8E6D-38840930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7471" y="2781299"/>
              <a:ext cx="7585058" cy="58674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004816-0C54-4810-9F25-5ADCADAB39BA}"/>
                </a:ext>
              </a:extLst>
            </p:cNvPr>
            <p:cNvSpPr/>
            <p:nvPr/>
          </p:nvSpPr>
          <p:spPr>
            <a:xfrm>
              <a:off x="11277599" y="80966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2BACF9-C26C-4C9F-9419-AB1BAB962E01}"/>
                </a:ext>
              </a:extLst>
            </p:cNvPr>
            <p:cNvSpPr/>
            <p:nvPr/>
          </p:nvSpPr>
          <p:spPr>
            <a:xfrm>
              <a:off x="6896099" y="4451758"/>
              <a:ext cx="46863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122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FD7554-5322-4B46-95E3-BCAA098F0F19}"/>
              </a:ext>
            </a:extLst>
          </p:cNvPr>
          <p:cNvGrpSpPr/>
          <p:nvPr/>
        </p:nvGrpSpPr>
        <p:grpSpPr>
          <a:xfrm>
            <a:off x="1497205" y="1985950"/>
            <a:ext cx="10064876" cy="3727056"/>
            <a:chOff x="1579896" y="2959099"/>
            <a:chExt cx="15570481" cy="57658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0259AF-30E4-4D00-BCF3-E7294191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481" y="3055682"/>
              <a:ext cx="7347896" cy="566921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498810-F0A4-4C16-B5AC-91CA9F00C48B}"/>
                </a:ext>
              </a:extLst>
            </p:cNvPr>
            <p:cNvSpPr/>
            <p:nvPr/>
          </p:nvSpPr>
          <p:spPr>
            <a:xfrm>
              <a:off x="14541499" y="81855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B45EF5-D7D6-414C-BFAD-76DDF16D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896" y="2959099"/>
              <a:ext cx="7462506" cy="576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96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D2396F-190A-437C-BCAD-6C1BE6893EF1}"/>
              </a:ext>
            </a:extLst>
          </p:cNvPr>
          <p:cNvGrpSpPr/>
          <p:nvPr/>
        </p:nvGrpSpPr>
        <p:grpSpPr>
          <a:xfrm>
            <a:off x="3347720" y="1832692"/>
            <a:ext cx="5496560" cy="4246840"/>
            <a:chOff x="6445184" y="2844799"/>
            <a:chExt cx="7429632" cy="57404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DAABA8-2300-4B8F-B94C-288ADF28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184" y="2844799"/>
              <a:ext cx="7429632" cy="574040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9888C7-06AC-43B2-AAF0-9080F506EC14}"/>
                </a:ext>
              </a:extLst>
            </p:cNvPr>
            <p:cNvSpPr/>
            <p:nvPr/>
          </p:nvSpPr>
          <p:spPr>
            <a:xfrm>
              <a:off x="11239499" y="8068287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777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0A61C4C-9CCD-4D42-9CFF-75539AB6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956913"/>
            <a:ext cx="5090160" cy="4183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1E0CD8-090C-450A-B61C-F9372AF5873D}"/>
              </a:ext>
            </a:extLst>
          </p:cNvPr>
          <p:cNvSpPr/>
          <p:nvPr/>
        </p:nvSpPr>
        <p:spPr>
          <a:xfrm>
            <a:off x="3704391" y="5874911"/>
            <a:ext cx="1477209" cy="305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240F7-8747-43CA-AED4-5DDCBB977096}"/>
              </a:ext>
            </a:extLst>
          </p:cNvPr>
          <p:cNvSpPr/>
          <p:nvPr/>
        </p:nvSpPr>
        <p:spPr>
          <a:xfrm>
            <a:off x="3816151" y="2549903"/>
            <a:ext cx="1964889" cy="353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FBB34-14EA-4F3D-BEA8-1F36D854F729}"/>
              </a:ext>
            </a:extLst>
          </p:cNvPr>
          <p:cNvGrpSpPr/>
          <p:nvPr/>
        </p:nvGrpSpPr>
        <p:grpSpPr>
          <a:xfrm>
            <a:off x="3055543" y="5818118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81DA406-A710-45B3-A887-C69D86147089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259C6DA-703D-4003-8348-8628831B3C53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5221-5862-4AC2-BAF2-F28962967CA9}"/>
              </a:ext>
            </a:extLst>
          </p:cNvPr>
          <p:cNvGrpSpPr/>
          <p:nvPr/>
        </p:nvGrpSpPr>
        <p:grpSpPr>
          <a:xfrm>
            <a:off x="3341599" y="2507143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A5455F-4D9F-4ED8-B6E4-203B8B774A7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CFDFB5-00E9-4F46-B19A-855BCDF4472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743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40870A3-D5B9-4743-A3DE-B63EF1BF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" r="45502" b="58108"/>
          <a:stretch/>
        </p:blipFill>
        <p:spPr>
          <a:xfrm>
            <a:off x="1847409" y="2194560"/>
            <a:ext cx="8863542" cy="35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87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3A7E9D8-ED1A-4BD8-9B52-4B8020DF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63" y="2169161"/>
            <a:ext cx="9313194" cy="3474718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72F7E-0EF0-400B-81CD-9C32E98D2B1D}"/>
              </a:ext>
            </a:extLst>
          </p:cNvPr>
          <p:cNvSpPr/>
          <p:nvPr/>
        </p:nvSpPr>
        <p:spPr>
          <a:xfrm>
            <a:off x="1735814" y="3403569"/>
            <a:ext cx="2419626" cy="518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0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40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2852</TotalTime>
  <Words>2961</Words>
  <Application>Microsoft Office PowerPoint</Application>
  <PresentationFormat>와이드스크린</PresentationFormat>
  <Paragraphs>632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9" baseType="lpstr">
      <vt:lpstr>Arial</vt:lpstr>
      <vt:lpstr>나눔스퀘어_ac</vt:lpstr>
      <vt:lpstr>Cambria Math</vt:lpstr>
      <vt:lpstr>Constantia</vt:lpstr>
      <vt:lpstr>Calibri</vt:lpstr>
      <vt:lpstr>맑은 고딕</vt:lpstr>
      <vt:lpstr>Calibri Light</vt:lpstr>
      <vt:lpstr>배달의민족 도현</vt:lpstr>
      <vt:lpstr>Comic Sans MS</vt:lpstr>
      <vt:lpstr>Droid Sans Mono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109</cp:revision>
  <dcterms:created xsi:type="dcterms:W3CDTF">2022-12-01T08:42:26Z</dcterms:created>
  <dcterms:modified xsi:type="dcterms:W3CDTF">2023-01-01T18:10:56Z</dcterms:modified>
</cp:coreProperties>
</file>